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326" r:id="rId2"/>
    <p:sldId id="328" r:id="rId3"/>
    <p:sldId id="329" r:id="rId4"/>
    <p:sldId id="332" r:id="rId5"/>
    <p:sldId id="331" r:id="rId6"/>
    <p:sldId id="327" r:id="rId7"/>
    <p:sldId id="330" r:id="rId8"/>
    <p:sldId id="257" r:id="rId9"/>
    <p:sldId id="258" r:id="rId10"/>
    <p:sldId id="322" r:id="rId11"/>
    <p:sldId id="321" r:id="rId12"/>
    <p:sldId id="320" r:id="rId13"/>
    <p:sldId id="323" r:id="rId14"/>
    <p:sldId id="311" r:id="rId15"/>
    <p:sldId id="259" r:id="rId16"/>
    <p:sldId id="260" r:id="rId17"/>
    <p:sldId id="261" r:id="rId18"/>
    <p:sldId id="262" r:id="rId19"/>
    <p:sldId id="263" r:id="rId20"/>
    <p:sldId id="264" r:id="rId21"/>
    <p:sldId id="265" r:id="rId22"/>
    <p:sldId id="266" r:id="rId23"/>
    <p:sldId id="268" r:id="rId24"/>
    <p:sldId id="325" r:id="rId25"/>
    <p:sldId id="269" r:id="rId26"/>
    <p:sldId id="270" r:id="rId27"/>
    <p:sldId id="272" r:id="rId28"/>
    <p:sldId id="271" r:id="rId29"/>
    <p:sldId id="273" r:id="rId30"/>
    <p:sldId id="274" r:id="rId31"/>
    <p:sldId id="275" r:id="rId32"/>
    <p:sldId id="276" r:id="rId33"/>
    <p:sldId id="277" r:id="rId34"/>
    <p:sldId id="278" r:id="rId35"/>
    <p:sldId id="279" r:id="rId36"/>
    <p:sldId id="280" r:id="rId37"/>
    <p:sldId id="313" r:id="rId38"/>
    <p:sldId id="318" r:id="rId39"/>
    <p:sldId id="315" r:id="rId40"/>
    <p:sldId id="316" r:id="rId41"/>
    <p:sldId id="317" r:id="rId42"/>
    <p:sldId id="282" r:id="rId43"/>
    <p:sldId id="324" r:id="rId44"/>
    <p:sldId id="319" r:id="rId45"/>
    <p:sldId id="283" r:id="rId46"/>
    <p:sldId id="284" r:id="rId47"/>
    <p:sldId id="285" r:id="rId48"/>
    <p:sldId id="286" r:id="rId49"/>
    <p:sldId id="287" r:id="rId50"/>
    <p:sldId id="288" r:id="rId51"/>
    <p:sldId id="289" r:id="rId52"/>
    <p:sldId id="290" r:id="rId53"/>
    <p:sldId id="291" r:id="rId54"/>
    <p:sldId id="292" r:id="rId55"/>
    <p:sldId id="299" r:id="rId56"/>
    <p:sldId id="300" r:id="rId57"/>
    <p:sldId id="301" r:id="rId58"/>
    <p:sldId id="302" r:id="rId59"/>
    <p:sldId id="303" r:id="rId60"/>
    <p:sldId id="304" r:id="rId61"/>
    <p:sldId id="307" r:id="rId62"/>
    <p:sldId id="308" r:id="rId63"/>
    <p:sldId id="309" r:id="rId64"/>
    <p:sldId id="305" r:id="rId65"/>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9D566"/>
    <a:srgbClr val="FFFFFF"/>
    <a:srgbClr val="4E8664"/>
    <a:srgbClr val="B0A3CF"/>
    <a:srgbClr val="CF7545"/>
    <a:srgbClr val="BD69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4A9BC294-FFE2-49D5-8D69-9E1BD2C41BD5}"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4946"/>
  </p:normalViewPr>
  <p:slideViewPr>
    <p:cSldViewPr snapToGrid="0" snapToObjects="1">
      <p:cViewPr>
        <p:scale>
          <a:sx n="130" d="100"/>
          <a:sy n="130" d="100"/>
        </p:scale>
        <p:origin x="1032" y="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1143000" y="685800"/>
            <a:ext cx="4572000" cy="3429000"/>
          </a:xfrm>
          <a:prstGeom prst="rect">
            <a:avLst/>
          </a:prstGeom>
        </p:spPr>
        <p:txBody>
          <a:bodyPr/>
          <a:lstStyle/>
          <a:p>
            <a:endParaRPr/>
          </a:p>
        </p:txBody>
      </p:sp>
      <p:sp>
        <p:nvSpPr>
          <p:cNvPr id="187" name="Shape 18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82686235"/>
      </p:ext>
    </p:extLst>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xfrm>
            <a:off x="376238" y="685800"/>
            <a:ext cx="6105525" cy="3429000"/>
          </a:xfrm>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lvl1pPr>
              <a:defRPr sz="1100"/>
            </a:lvl1pPr>
          </a:lstStyle>
          <a:p>
            <a:r>
              <a:t>[Leave this slide visible until presentation starts]</a:t>
            </a:r>
          </a:p>
        </p:txBody>
      </p:sp>
    </p:spTree>
    <p:extLst>
      <p:ext uri="{BB962C8B-B14F-4D97-AF65-F5344CB8AC3E}">
        <p14:creationId xmlns:p14="http://schemas.microsoft.com/office/powerpoint/2010/main" val="1856244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xfrm>
            <a:off x="376238" y="685800"/>
            <a:ext cx="6105525" cy="3429000"/>
          </a:xfrm>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p>
            <a:pPr marL="164782" indent="-124142">
              <a:buSzPct val="69000"/>
              <a:buFont typeface="Lucida Grande"/>
              <a:buChar char="‣"/>
              <a:defRPr sz="1700"/>
            </a:pPr>
            <a:endParaRPr dirty="0"/>
          </a:p>
        </p:txBody>
      </p:sp>
    </p:spTree>
    <p:extLst>
      <p:ext uri="{BB962C8B-B14F-4D97-AF65-F5344CB8AC3E}">
        <p14:creationId xmlns:p14="http://schemas.microsoft.com/office/powerpoint/2010/main" val="1517836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noRot="1" noChangeAspect="1"/>
          </p:cNvSpPr>
          <p:nvPr>
            <p:ph type="sldImg"/>
          </p:nvPr>
        </p:nvSpPr>
        <p:spPr>
          <a:xfrm>
            <a:off x="376238" y="685800"/>
            <a:ext cx="6105525" cy="3429000"/>
          </a:xfrm>
          <a:prstGeom prst="rect">
            <a:avLst/>
          </a:prstGeom>
        </p:spPr>
        <p:txBody>
          <a:bodyPr/>
          <a:lstStyle/>
          <a:p>
            <a:endParaRPr/>
          </a:p>
        </p:txBody>
      </p:sp>
      <p:sp>
        <p:nvSpPr>
          <p:cNvPr id="280" name="Shape 280"/>
          <p:cNvSpPr>
            <a:spLocks noGrp="1"/>
          </p:cNvSpPr>
          <p:nvPr>
            <p:ph type="body" sz="quarter" idx="1"/>
          </p:nvPr>
        </p:nvSpPr>
        <p:spPr>
          <a:prstGeom prst="rect">
            <a:avLst/>
          </a:prstGeom>
        </p:spPr>
        <p:txBody>
          <a:bodyPr/>
          <a:lstStyle/>
          <a:p>
            <a:pPr marL="164782" indent="-124142">
              <a:buSzPct val="69000"/>
              <a:buFont typeface="Lucida Grande"/>
              <a:buChar char="‣"/>
              <a:defRPr sz="1700"/>
            </a:pPr>
            <a:endParaRPr dirty="0"/>
          </a:p>
        </p:txBody>
      </p:sp>
    </p:spTree>
    <p:extLst>
      <p:ext uri="{BB962C8B-B14F-4D97-AF65-F5344CB8AC3E}">
        <p14:creationId xmlns:p14="http://schemas.microsoft.com/office/powerpoint/2010/main" val="314283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xfrm>
            <a:off x="376238" y="685800"/>
            <a:ext cx="6105525" cy="3429000"/>
          </a:xfrm>
          <a:prstGeom prst="rect">
            <a:avLst/>
          </a:prstGeom>
        </p:spPr>
        <p:txBody>
          <a:bodyPr/>
          <a:lstStyle/>
          <a:p>
            <a:endParaRPr/>
          </a:p>
        </p:txBody>
      </p:sp>
      <p:sp>
        <p:nvSpPr>
          <p:cNvPr id="290" name="Shape 290"/>
          <p:cNvSpPr>
            <a:spLocks noGrp="1"/>
          </p:cNvSpPr>
          <p:nvPr>
            <p:ph type="body" sz="quarter" idx="1"/>
          </p:nvPr>
        </p:nvSpPr>
        <p:spPr>
          <a:prstGeom prst="rect">
            <a:avLst/>
          </a:prstGeom>
        </p:spPr>
        <p:txBody>
          <a:bodyPr/>
          <a:lstStyle/>
          <a:p>
            <a:pPr marL="164782" indent="-124142">
              <a:buSzPct val="69000"/>
              <a:buFont typeface="Lucida Grande"/>
              <a:buChar char="‣"/>
              <a:defRPr sz="1700"/>
            </a:pPr>
            <a:endParaRPr dirty="0"/>
          </a:p>
        </p:txBody>
      </p:sp>
    </p:spTree>
    <p:extLst>
      <p:ext uri="{BB962C8B-B14F-4D97-AF65-F5344CB8AC3E}">
        <p14:creationId xmlns:p14="http://schemas.microsoft.com/office/powerpoint/2010/main" val="1496866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76238" y="685800"/>
            <a:ext cx="6105525"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marL="164782" indent="-124142">
              <a:buSzPct val="69000"/>
              <a:buFont typeface="Lucida Grande"/>
              <a:buChar char="‣"/>
              <a:defRPr sz="1700"/>
            </a:pPr>
            <a:endParaRPr dirty="0"/>
          </a:p>
        </p:txBody>
      </p:sp>
    </p:spTree>
    <p:extLst>
      <p:ext uri="{BB962C8B-B14F-4D97-AF65-F5344CB8AC3E}">
        <p14:creationId xmlns:p14="http://schemas.microsoft.com/office/powerpoint/2010/main" val="144596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76238" y="685800"/>
            <a:ext cx="6105525"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marL="164782" indent="-124142">
              <a:buSzPct val="69000"/>
              <a:buFont typeface="Lucida Grande"/>
              <a:buChar char="‣"/>
              <a:defRPr sz="1700"/>
            </a:pPr>
            <a:endParaRPr dirty="0"/>
          </a:p>
        </p:txBody>
      </p:sp>
    </p:spTree>
    <p:extLst>
      <p:ext uri="{BB962C8B-B14F-4D97-AF65-F5344CB8AC3E}">
        <p14:creationId xmlns:p14="http://schemas.microsoft.com/office/powerpoint/2010/main" val="1294306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noRot="1" noChangeAspect="1"/>
          </p:cNvSpPr>
          <p:nvPr>
            <p:ph type="sldImg"/>
          </p:nvPr>
        </p:nvSpPr>
        <p:spPr>
          <a:xfrm>
            <a:off x="376238" y="685800"/>
            <a:ext cx="6105525" cy="3429000"/>
          </a:xfrm>
          <a:prstGeom prst="rect">
            <a:avLst/>
          </a:prstGeom>
        </p:spPr>
        <p:txBody>
          <a:bodyPr/>
          <a:lstStyle/>
          <a:p>
            <a:endParaRPr/>
          </a:p>
        </p:txBody>
      </p:sp>
      <p:sp>
        <p:nvSpPr>
          <p:cNvPr id="346" name="Shape 346"/>
          <p:cNvSpPr>
            <a:spLocks noGrp="1"/>
          </p:cNvSpPr>
          <p:nvPr>
            <p:ph type="body" sz="quarter" idx="1"/>
          </p:nvPr>
        </p:nvSpPr>
        <p:spPr>
          <a:prstGeom prst="rect">
            <a:avLst/>
          </a:prstGeom>
        </p:spPr>
        <p:txBody>
          <a:bodyPr/>
          <a:lstStyle/>
          <a:p>
            <a:r>
              <a:rPr sz="1800"/>
              <a:t>the human cerebral cortex (the structure responsible for most of human intelligence) is made of </a:t>
            </a:r>
            <a:r>
              <a:rPr sz="1800" b="1"/>
              <a:t>six layers</a:t>
            </a:r>
            <a:r>
              <a:rPr b="1"/>
              <a:t> </a:t>
            </a:r>
          </a:p>
        </p:txBody>
      </p:sp>
    </p:spTree>
    <p:extLst>
      <p:ext uri="{BB962C8B-B14F-4D97-AF65-F5344CB8AC3E}">
        <p14:creationId xmlns:p14="http://schemas.microsoft.com/office/powerpoint/2010/main" val="1434379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xfrm>
            <a:off x="376238" y="685800"/>
            <a:ext cx="6105525" cy="3429000"/>
          </a:xfrm>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t>hidden layers often have fewer neurons than the input layer to force the network to learn compressed representations of the original input </a:t>
            </a:r>
            <a:br/>
            <a:endParaRPr/>
          </a:p>
        </p:txBody>
      </p:sp>
    </p:spTree>
    <p:extLst>
      <p:ext uri="{BB962C8B-B14F-4D97-AF65-F5344CB8AC3E}">
        <p14:creationId xmlns:p14="http://schemas.microsoft.com/office/powerpoint/2010/main" val="2107764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9924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5888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402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062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76238" y="685800"/>
            <a:ext cx="6105525"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rPr lang="en-US" sz="2200" b="0" i="0" dirty="0" smtClean="0">
                <a:effectLst/>
                <a:latin typeface="Lucida Grande"/>
                <a:ea typeface="Lucida Grande"/>
                <a:cs typeface="Lucida Grande"/>
                <a:sym typeface="Lucida Grande"/>
              </a:rPr>
              <a:t>The learning rate is how quickly a network abandons old beliefs for new ones.</a:t>
            </a:r>
          </a:p>
          <a:p>
            <a:r>
              <a:rPr lang="en-US" sz="2200" b="0" i="0" dirty="0" smtClean="0">
                <a:effectLst/>
                <a:latin typeface="Lucida Grande"/>
                <a:ea typeface="Lucida Grande"/>
                <a:cs typeface="Lucida Grande"/>
                <a:sym typeface="Lucida Grande"/>
              </a:rPr>
              <a:t>If a child sees 10 examples of cats and all of them have orange fur, it will think that cats have orange fur and will look for orange fur when trying to identify a cat. Now it sees a black a cat and her parents tell her it's a cat (supervised learning). With a large “learning rate”, it will quickly realize that “orange fur” is not the most important feature of cats. With a small learning rate, it will think that this black cat is an outlier and cats are still orange.</a:t>
            </a:r>
          </a:p>
          <a:p>
            <a:r>
              <a:rPr lang="en-US" sz="2200" b="0" i="0" dirty="0" smtClean="0">
                <a:effectLst/>
                <a:latin typeface="Lucida Grande"/>
                <a:ea typeface="Lucida Grande"/>
                <a:cs typeface="Lucida Grande"/>
                <a:sym typeface="Lucida Grande"/>
              </a:rPr>
              <a:t>Okay, the example is a bit of a stretch. The point is that a higher learning rate means the network changes its mind more quickly. That can be good in the case above, but can also be bad. If the learning rate is too high, it might start to think that all cats are black even though it has seen more orange cats than black ones.</a:t>
            </a:r>
          </a:p>
          <a:p>
            <a:r>
              <a:rPr lang="en-US" sz="2200" b="0" i="0" dirty="0" smtClean="0">
                <a:effectLst/>
                <a:latin typeface="Lucida Grande"/>
                <a:ea typeface="Lucida Grande"/>
                <a:cs typeface="Lucida Grande"/>
                <a:sym typeface="Lucida Grande"/>
              </a:rPr>
              <a:t>In general, you want to find a learning rate that is low enough that the network converges to something useful, but high enough that you don't have to spend years training it.</a:t>
            </a:r>
          </a:p>
          <a:p>
            <a:pPr marL="164782" indent="-124142">
              <a:buSzPct val="69000"/>
              <a:buFont typeface="Lucida Grande"/>
              <a:buChar char="‣"/>
              <a:defRPr sz="1700"/>
            </a:pPr>
            <a:endParaRPr dirty="0"/>
          </a:p>
        </p:txBody>
      </p:sp>
    </p:spTree>
    <p:extLst>
      <p:ext uri="{BB962C8B-B14F-4D97-AF65-F5344CB8AC3E}">
        <p14:creationId xmlns:p14="http://schemas.microsoft.com/office/powerpoint/2010/main" val="485460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76238" y="685800"/>
            <a:ext cx="6105525"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pPr marL="164782" indent="-124142">
              <a:buSzPct val="69000"/>
              <a:buFont typeface="Lucida Grande"/>
              <a:buChar char="‣"/>
              <a:defRPr sz="1700"/>
            </a:pPr>
            <a:endParaRPr dirty="0"/>
          </a:p>
        </p:txBody>
      </p:sp>
    </p:spTree>
    <p:extLst>
      <p:ext uri="{BB962C8B-B14F-4D97-AF65-F5344CB8AC3E}">
        <p14:creationId xmlns:p14="http://schemas.microsoft.com/office/powerpoint/2010/main" val="298915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76238" y="685800"/>
            <a:ext cx="6105525"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pPr marL="164782" indent="-124142">
              <a:buSzPct val="69000"/>
              <a:buFont typeface="Lucida Grande"/>
              <a:buChar char="‣"/>
              <a:defRPr sz="1700"/>
            </a:pPr>
            <a:endParaRPr dirty="0"/>
          </a:p>
        </p:txBody>
      </p:sp>
    </p:spTree>
    <p:extLst>
      <p:ext uri="{BB962C8B-B14F-4D97-AF65-F5344CB8AC3E}">
        <p14:creationId xmlns:p14="http://schemas.microsoft.com/office/powerpoint/2010/main" val="232021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76238" y="685800"/>
            <a:ext cx="6105525"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pPr marL="164782" indent="-124142">
              <a:buSzPct val="69000"/>
              <a:buFont typeface="Lucida Grande"/>
              <a:buChar char="‣"/>
              <a:defRPr sz="1700"/>
            </a:pPr>
            <a:endParaRPr dirty="0"/>
          </a:p>
        </p:txBody>
      </p:sp>
    </p:spTree>
    <p:extLst>
      <p:ext uri="{BB962C8B-B14F-4D97-AF65-F5344CB8AC3E}">
        <p14:creationId xmlns:p14="http://schemas.microsoft.com/office/powerpoint/2010/main" val="616410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76238" y="685800"/>
            <a:ext cx="6105525"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pPr marL="164782" indent="-124142">
              <a:buSzPct val="69000"/>
              <a:buFont typeface="Lucida Grande"/>
              <a:buChar char="‣"/>
              <a:defRPr sz="1700"/>
            </a:pPr>
            <a:r>
              <a:t>The neuron receives its inputs along antennae-like structures called </a:t>
            </a:r>
            <a:r>
              <a:rPr b="1"/>
              <a:t>dendrites</a:t>
            </a:r>
            <a:r>
              <a:t> </a:t>
            </a:r>
          </a:p>
          <a:p>
            <a:pPr marL="164782" indent="-124142">
              <a:buSzPct val="69000"/>
              <a:buFont typeface="Lucida Grande"/>
              <a:buChar char="‣"/>
              <a:defRPr sz="1700"/>
            </a:pPr>
            <a:r>
              <a:t>Each of these incoming connections is dynamically strengthened or weakened based on how often it is used </a:t>
            </a:r>
            <a:r>
              <a:rPr b="1"/>
              <a:t>(weights!)</a:t>
            </a:r>
          </a:p>
          <a:p>
            <a:pPr marL="164782" indent="-124142">
              <a:buSzPct val="69000"/>
              <a:buFont typeface="Lucida Grande"/>
              <a:buChar char="‣"/>
              <a:defRPr sz="1700"/>
            </a:pPr>
            <a:r>
              <a:t>The strength of each connection that determines the contribution of the input to the neuron’s output.</a:t>
            </a:r>
          </a:p>
          <a:p>
            <a:pPr marL="164782" indent="-124142">
              <a:buSzPct val="69000"/>
              <a:buFont typeface="Lucida Grande"/>
              <a:buChar char="‣"/>
              <a:defRPr sz="1700"/>
            </a:pPr>
            <a:r>
              <a:t>After being weighted by the strength of their respective connections, the inputs are summed together in the cell body. This sum is then transformed into a new signal that’s propagated along the cell’s axon and sent off to other neurons. </a:t>
            </a:r>
          </a:p>
        </p:txBody>
      </p:sp>
    </p:spTree>
    <p:extLst>
      <p:ext uri="{BB962C8B-B14F-4D97-AF65-F5344CB8AC3E}">
        <p14:creationId xmlns:p14="http://schemas.microsoft.com/office/powerpoint/2010/main" val="1232076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76238" y="685800"/>
            <a:ext cx="6105525"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pPr marL="164782" indent="-124142">
              <a:buSzPct val="69000"/>
              <a:buFont typeface="Lucida Grande"/>
              <a:buChar char="‣"/>
              <a:defRPr sz="1700"/>
            </a:pPr>
            <a:r>
              <a:rPr dirty="0"/>
              <a:t>The neuron receives its inputs along antennae-like structures called </a:t>
            </a:r>
            <a:r>
              <a:rPr b="1" dirty="0"/>
              <a:t>dendrites</a:t>
            </a:r>
            <a:r>
              <a:rPr dirty="0"/>
              <a:t> </a:t>
            </a:r>
          </a:p>
          <a:p>
            <a:pPr marL="164782" indent="-124142">
              <a:buSzPct val="69000"/>
              <a:buFont typeface="Lucida Grande"/>
              <a:buChar char="‣"/>
              <a:defRPr sz="1700"/>
            </a:pPr>
            <a:r>
              <a:rPr dirty="0"/>
              <a:t>Each of these incoming connections is dynamically strengthened or weakened based on how often it is used </a:t>
            </a:r>
            <a:r>
              <a:rPr b="1" dirty="0"/>
              <a:t>(weights!)</a:t>
            </a:r>
          </a:p>
          <a:p>
            <a:pPr marL="164782" indent="-124142">
              <a:buSzPct val="69000"/>
              <a:buFont typeface="Lucida Grande"/>
              <a:buChar char="‣"/>
              <a:defRPr sz="1700"/>
            </a:pPr>
            <a:r>
              <a:rPr dirty="0"/>
              <a:t>The strength of each connection that determines the contribution of the input to the neuron’s output.</a:t>
            </a:r>
          </a:p>
          <a:p>
            <a:pPr marL="164782" indent="-124142">
              <a:buSzPct val="69000"/>
              <a:buFont typeface="Lucida Grande"/>
              <a:buChar char="‣"/>
              <a:defRPr sz="1700"/>
            </a:pPr>
            <a:r>
              <a:rPr dirty="0"/>
              <a:t>After being weighted by the strength of their respective connections, the inputs are summed together in the cell body. This sum is then transformed into a new signal that’s propagated along the cell’s axon and sent off to other neurons. </a:t>
            </a:r>
          </a:p>
        </p:txBody>
      </p:sp>
    </p:spTree>
    <p:extLst>
      <p:ext uri="{BB962C8B-B14F-4D97-AF65-F5344CB8AC3E}">
        <p14:creationId xmlns:p14="http://schemas.microsoft.com/office/powerpoint/2010/main" val="1810885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xfrm>
            <a:off x="376238" y="685800"/>
            <a:ext cx="6105525" cy="3429000"/>
          </a:xfrm>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pPr marL="164782" indent="-124142">
              <a:buSzPct val="69000"/>
              <a:buFont typeface="Lucida Grande"/>
              <a:buChar char="‣"/>
              <a:defRPr sz="1700"/>
            </a:pPr>
            <a:endParaRPr/>
          </a:p>
          <a:p>
            <a:pPr>
              <a:defRPr sz="1700"/>
            </a:pPr>
            <a:endParaRPr/>
          </a:p>
          <a:p>
            <a:pPr>
              <a:defRPr sz="1700"/>
            </a:pPr>
            <a:endParaRPr/>
          </a:p>
          <a:p>
            <a:pPr>
              <a:defRPr sz="1700"/>
            </a:pPr>
            <a:endParaRPr/>
          </a:p>
          <a:p>
            <a:pPr>
              <a:defRPr sz="1700"/>
            </a:pPr>
            <a:endParaRPr/>
          </a:p>
        </p:txBody>
      </p:sp>
    </p:spTree>
    <p:extLst>
      <p:ext uri="{BB962C8B-B14F-4D97-AF65-F5344CB8AC3E}">
        <p14:creationId xmlns:p14="http://schemas.microsoft.com/office/powerpoint/2010/main" val="900373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noRot="1" noChangeAspect="1"/>
          </p:cNvSpPr>
          <p:nvPr>
            <p:ph type="sldImg"/>
          </p:nvPr>
        </p:nvSpPr>
        <p:spPr>
          <a:xfrm>
            <a:off x="376238" y="685800"/>
            <a:ext cx="6105525" cy="3429000"/>
          </a:xfrm>
          <a:prstGeom prst="rect">
            <a:avLst/>
          </a:prstGeom>
        </p:spPr>
        <p:txBody>
          <a:bodyPr/>
          <a:lstStyle/>
          <a:p>
            <a:endParaRPr/>
          </a:p>
        </p:txBody>
      </p:sp>
      <p:sp>
        <p:nvSpPr>
          <p:cNvPr id="238" name="Shape 238"/>
          <p:cNvSpPr>
            <a:spLocks noGrp="1"/>
          </p:cNvSpPr>
          <p:nvPr>
            <p:ph type="body" sz="quarter" idx="1"/>
          </p:nvPr>
        </p:nvSpPr>
        <p:spPr>
          <a:prstGeom prst="rect">
            <a:avLst/>
          </a:prstGeom>
        </p:spPr>
        <p:txBody>
          <a:bodyPr/>
          <a:lstStyle/>
          <a:p>
            <a:r>
              <a:rPr dirty="0"/>
              <a:t>Just like we have used in logistic regression.</a:t>
            </a:r>
          </a:p>
          <a:p>
            <a:r>
              <a:rPr dirty="0"/>
              <a:t>Log(odds)</a:t>
            </a:r>
          </a:p>
        </p:txBody>
      </p:sp>
    </p:spTree>
    <p:extLst>
      <p:ext uri="{BB962C8B-B14F-4D97-AF65-F5344CB8AC3E}">
        <p14:creationId xmlns:p14="http://schemas.microsoft.com/office/powerpoint/2010/main" val="1401889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Line"/>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Line"/>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Line"/>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Line"/>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Line"/>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Line"/>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Title Text"/>
          <p:cNvSpPr txBox="1">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Body Level One…"/>
          <p:cNvSpPr txBox="1">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SzTx/>
              <a:buFontTx/>
              <a:buNone/>
              <a:defRPr sz="1800" b="0">
                <a:solidFill>
                  <a:srgbClr val="000000"/>
                </a:solidFill>
                <a:uFillTx/>
                <a:latin typeface="+mn-lt"/>
                <a:ea typeface="+mn-ea"/>
                <a:cs typeface="+mn-cs"/>
                <a:sym typeface="Gill Sans"/>
              </a:defRPr>
            </a:lvl2pPr>
            <a:lvl3pPr marL="0" indent="0" algn="ctr">
              <a:lnSpc>
                <a:spcPct val="100000"/>
              </a:lnSpc>
              <a:buSzTx/>
              <a:buFontTx/>
              <a:buNone/>
              <a:defRPr sz="1800" b="0">
                <a:solidFill>
                  <a:srgbClr val="000000"/>
                </a:solidFill>
                <a:uFillTx/>
                <a:latin typeface="+mn-lt"/>
                <a:ea typeface="+mn-ea"/>
                <a:cs typeface="+mn-cs"/>
                <a:sym typeface="Gill Sans"/>
              </a:defRPr>
            </a:lvl3pPr>
            <a:lvl4pPr marL="0" indent="0" algn="ctr">
              <a:lnSpc>
                <a:spcPct val="100000"/>
              </a:lnSpc>
              <a:buSzTx/>
              <a:buFontTx/>
              <a:buNone/>
              <a:defRPr sz="1800" b="0">
                <a:solidFill>
                  <a:srgbClr val="000000"/>
                </a:solidFill>
                <a:uFillTx/>
                <a:latin typeface="+mn-lt"/>
                <a:ea typeface="+mn-ea"/>
                <a:cs typeface="+mn-cs"/>
                <a:sym typeface="Gill Sans"/>
              </a:defRPr>
            </a:lvl4pPr>
            <a:lvl5pPr marL="0" indent="0" algn="ctr">
              <a:lnSpc>
                <a:spcPct val="100000"/>
              </a:lnSpc>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lide Number"/>
          <p:cNvSpPr txBox="1">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Line"/>
          <p:cNvSpPr/>
          <p:nvPr/>
        </p:nvSpPr>
        <p:spPr>
          <a:xfrm>
            <a:off x="458787" y="487362"/>
            <a:ext cx="8448676" cy="1"/>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7" name="Line"/>
          <p:cNvSpPr/>
          <p:nvPr/>
        </p:nvSpPr>
        <p:spPr>
          <a:xfrm>
            <a:off x="458787" y="908050"/>
            <a:ext cx="8448676" cy="0"/>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8" name="Title Text"/>
          <p:cNvSpPr txBox="1">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Body Level One…"/>
          <p:cNvSpPr txBox="1">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defRPr>
            </a:lvl1pPr>
            <a:lvl2pPr marL="0" indent="329138" defTabSz="914400">
              <a:lnSpc>
                <a:spcPts val="2400"/>
              </a:lnSpc>
              <a:buSzTx/>
              <a:buNone/>
              <a:defRPr sz="2000" b="0">
                <a:solidFill>
                  <a:srgbClr val="000000"/>
                </a:solidFill>
                <a:uFillTx/>
              </a:defRPr>
            </a:lvl2pPr>
            <a:lvl3pPr marL="0" indent="658277" defTabSz="914400">
              <a:lnSpc>
                <a:spcPts val="2400"/>
              </a:lnSpc>
              <a:buSzTx/>
              <a:buNone/>
              <a:defRPr sz="2000" b="0">
                <a:solidFill>
                  <a:srgbClr val="000000"/>
                </a:solidFill>
                <a:uFillTx/>
              </a:defRPr>
            </a:lvl3pPr>
            <a:lvl4pPr marL="0" indent="987415" defTabSz="914400">
              <a:lnSpc>
                <a:spcPts val="2400"/>
              </a:lnSpc>
              <a:buSzTx/>
              <a:buNone/>
              <a:defRPr sz="2000" b="0">
                <a:solidFill>
                  <a:srgbClr val="000000"/>
                </a:solidFill>
                <a:uFillTx/>
              </a:defRPr>
            </a:lvl4pPr>
            <a:lvl5pPr marL="0" indent="1316552" defTabSz="914400">
              <a:lnSpc>
                <a:spcPts val="2400"/>
              </a:lnSpc>
              <a:buSzTx/>
              <a:buNone/>
              <a:defRPr sz="2000" b="0">
                <a:solidFill>
                  <a:srgbClr val="000000"/>
                </a:solidFill>
                <a:uFillTx/>
              </a:defRPr>
            </a:lvl5pPr>
          </a:lstStyle>
          <a:p>
            <a:r>
              <a:t>Body Level One</a:t>
            </a:r>
          </a:p>
          <a:p>
            <a:pPr lvl="1"/>
            <a:r>
              <a:t>Body Level Two</a:t>
            </a:r>
          </a:p>
          <a:p>
            <a:pPr lvl="2"/>
            <a:r>
              <a:t>Body Level Three</a:t>
            </a:r>
          </a:p>
          <a:p>
            <a:pPr lvl="3"/>
            <a:r>
              <a:t>Body Level Four</a:t>
            </a:r>
          </a:p>
          <a:p>
            <a:pPr lvl="4"/>
            <a:r>
              <a:t>Body Level Five</a:t>
            </a:r>
          </a:p>
        </p:txBody>
      </p:sp>
      <p:sp>
        <p:nvSpPr>
          <p:cNvPr id="140" name="Slide Number"/>
          <p:cNvSpPr txBox="1">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47" name="Line"/>
          <p:cNvSpPr/>
          <p:nvPr/>
        </p:nvSpPr>
        <p:spPr>
          <a:xfrm>
            <a:off x="458787" y="487362"/>
            <a:ext cx="8448676" cy="1"/>
          </a:xfrm>
          <a:prstGeom prst="line">
            <a:avLst/>
          </a:prstGeom>
          <a:ln w="3175">
            <a:solidFill>
              <a:srgbClr val="000000"/>
            </a:solidFill>
            <a:miter/>
          </a:ln>
        </p:spPr>
        <p:txBody>
          <a:bodyPr lIns="45719" rIns="45719"/>
          <a:lstStyle/>
          <a:p>
            <a:pPr algn="l" defTabSz="457200">
              <a:defRPr sz="1200" b="0">
                <a:uFillTx/>
              </a:defRPr>
            </a:pPr>
            <a:endParaRPr/>
          </a:p>
        </p:txBody>
      </p:sp>
      <p:sp>
        <p:nvSpPr>
          <p:cNvPr id="148" name="Line"/>
          <p:cNvSpPr/>
          <p:nvPr/>
        </p:nvSpPr>
        <p:spPr>
          <a:xfrm>
            <a:off x="458787" y="908050"/>
            <a:ext cx="8448676" cy="0"/>
          </a:xfrm>
          <a:prstGeom prst="line">
            <a:avLst/>
          </a:prstGeom>
          <a:ln w="3175">
            <a:solidFill>
              <a:srgbClr val="000000"/>
            </a:solidFill>
            <a:miter/>
          </a:ln>
        </p:spPr>
        <p:txBody>
          <a:bodyPr lIns="45719" rIns="45719"/>
          <a:lstStyle/>
          <a:p>
            <a:pPr algn="l" defTabSz="457200">
              <a:defRPr sz="1200" b="0">
                <a:uFillTx/>
              </a:defRPr>
            </a:pPr>
            <a:endParaRPr/>
          </a:p>
        </p:txBody>
      </p:sp>
      <p:sp>
        <p:nvSpPr>
          <p:cNvPr id="149" name="Title Text"/>
          <p:cNvSpPr txBox="1">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50" name="Body Level One…"/>
          <p:cNvSpPr txBox="1">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latin typeface="News706 BT"/>
                <a:ea typeface="News706 BT"/>
                <a:cs typeface="News706 BT"/>
                <a:sym typeface="News706 BT"/>
              </a:defRPr>
            </a:lvl1pPr>
            <a:lvl2pPr marL="0" indent="329138" defTabSz="914400">
              <a:lnSpc>
                <a:spcPts val="2400"/>
              </a:lnSpc>
              <a:buSzTx/>
              <a:buNone/>
              <a:defRPr sz="2000" b="0">
                <a:solidFill>
                  <a:srgbClr val="000000"/>
                </a:solidFill>
                <a:uFillTx/>
                <a:latin typeface="News706 BT"/>
                <a:ea typeface="News706 BT"/>
                <a:cs typeface="News706 BT"/>
                <a:sym typeface="News706 BT"/>
              </a:defRPr>
            </a:lvl2pPr>
            <a:lvl3pPr marL="0" indent="658277" defTabSz="914400">
              <a:lnSpc>
                <a:spcPts val="2400"/>
              </a:lnSpc>
              <a:buSzTx/>
              <a:buNone/>
              <a:defRPr sz="2000" b="0">
                <a:solidFill>
                  <a:srgbClr val="000000"/>
                </a:solidFill>
                <a:uFillTx/>
                <a:latin typeface="News706 BT"/>
                <a:ea typeface="News706 BT"/>
                <a:cs typeface="News706 BT"/>
                <a:sym typeface="News706 BT"/>
              </a:defRPr>
            </a:lvl3pPr>
            <a:lvl4pPr marL="0" indent="987415" defTabSz="914400">
              <a:lnSpc>
                <a:spcPts val="2400"/>
              </a:lnSpc>
              <a:buSzTx/>
              <a:buNone/>
              <a:defRPr sz="2000" b="0">
                <a:solidFill>
                  <a:srgbClr val="000000"/>
                </a:solidFill>
                <a:uFillTx/>
                <a:latin typeface="News706 BT"/>
                <a:ea typeface="News706 BT"/>
                <a:cs typeface="News706 BT"/>
                <a:sym typeface="News706 BT"/>
              </a:defRPr>
            </a:lvl4pPr>
            <a:lvl5pPr marL="0" indent="1316552" defTabSz="914400">
              <a:lnSpc>
                <a:spcPts val="2400"/>
              </a:lnSpc>
              <a:buSzTx/>
              <a:buNone/>
              <a:defRPr sz="2000" b="0">
                <a:solidFill>
                  <a:srgbClr val="000000"/>
                </a:solidFill>
                <a:uFillTx/>
                <a:latin typeface="News706 BT"/>
                <a:ea typeface="News706 BT"/>
                <a:cs typeface="News706 BT"/>
                <a:sym typeface="News706 BT"/>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5" name="Title Text"/>
          <p:cNvSpPr txBox="1">
            <a:spLocks noGrp="1"/>
          </p:cNvSpPr>
          <p:nvPr>
            <p:ph type="title"/>
          </p:nvPr>
        </p:nvSpPr>
        <p:spPr>
          <a:xfrm>
            <a:off x="1689794" y="136921"/>
            <a:ext cx="5983487" cy="1163837"/>
          </a:xfrm>
          <a:prstGeom prst="rect">
            <a:avLst/>
          </a:prstGeom>
        </p:spPr>
        <p:txBody>
          <a:bodyPr lIns="27384" tIns="27384" rIns="27384" bIns="27384" anchor="ctr">
            <a:normAutofit/>
          </a:bodyPr>
          <a:lstStyle>
            <a:lvl1pPr algn="ctr">
              <a:lnSpc>
                <a:spcPct val="100000"/>
              </a:lnSpc>
              <a:defRPr sz="4200" b="0">
                <a:uFillTx/>
                <a:latin typeface="Helvetica Light"/>
                <a:ea typeface="Helvetica Light"/>
                <a:cs typeface="Helvetica Light"/>
                <a:sym typeface="Helvetica Light"/>
              </a:defRPr>
            </a:lvl1pPr>
          </a:lstStyle>
          <a:p>
            <a:r>
              <a:t>Title Text</a:t>
            </a:r>
          </a:p>
        </p:txBody>
      </p:sp>
      <p:sp>
        <p:nvSpPr>
          <p:cNvPr id="166" name="Body Level One…"/>
          <p:cNvSpPr txBox="1">
            <a:spLocks noGrp="1"/>
          </p:cNvSpPr>
          <p:nvPr>
            <p:ph type="body" idx="1"/>
          </p:nvPr>
        </p:nvSpPr>
        <p:spPr>
          <a:xfrm>
            <a:off x="1689794" y="1396603"/>
            <a:ext cx="5983487" cy="3388817"/>
          </a:xfrm>
          <a:prstGeom prst="rect">
            <a:avLst/>
          </a:prstGeom>
        </p:spPr>
        <p:txBody>
          <a:bodyPr lIns="27384" tIns="27384" rIns="27384" bIns="27384" anchor="ctr">
            <a:normAutofit/>
          </a:bodyPr>
          <a:lstStyle>
            <a:lvl1pPr marL="233947" indent="-233947">
              <a:lnSpc>
                <a:spcPct val="100000"/>
              </a:lnSpc>
              <a:spcBef>
                <a:spcPts val="4200"/>
              </a:spcBef>
              <a:buSzPct val="75000"/>
              <a:buChar char="•"/>
              <a:defRPr sz="2000" b="0">
                <a:uFillTx/>
                <a:latin typeface="Helvetica Light"/>
                <a:ea typeface="Helvetica Light"/>
                <a:cs typeface="Helvetica Light"/>
                <a:sym typeface="Helvetica Light"/>
              </a:defRPr>
            </a:lvl1pPr>
            <a:lvl2pPr marL="678447" indent="-233947">
              <a:lnSpc>
                <a:spcPct val="100000"/>
              </a:lnSpc>
              <a:spcBef>
                <a:spcPts val="4200"/>
              </a:spcBef>
              <a:buSzPct val="75000"/>
              <a:buFontTx/>
              <a:buChar char="•"/>
              <a:defRPr sz="2000" b="0">
                <a:uFillTx/>
                <a:latin typeface="Helvetica Light"/>
                <a:ea typeface="Helvetica Light"/>
                <a:cs typeface="Helvetica Light"/>
                <a:sym typeface="Helvetica Light"/>
              </a:defRPr>
            </a:lvl2pPr>
            <a:lvl3pPr marL="1122947" indent="-233947">
              <a:lnSpc>
                <a:spcPct val="100000"/>
              </a:lnSpc>
              <a:spcBef>
                <a:spcPts val="4200"/>
              </a:spcBef>
              <a:buSzPct val="75000"/>
              <a:buFontTx/>
              <a:buChar char="•"/>
              <a:defRPr sz="2000" b="0">
                <a:uFillTx/>
                <a:latin typeface="Helvetica Light"/>
                <a:ea typeface="Helvetica Light"/>
                <a:cs typeface="Helvetica Light"/>
                <a:sym typeface="Helvetica Light"/>
              </a:defRPr>
            </a:lvl3pPr>
            <a:lvl4pPr marL="1567447" indent="-233947">
              <a:lnSpc>
                <a:spcPct val="100000"/>
              </a:lnSpc>
              <a:spcBef>
                <a:spcPts val="4200"/>
              </a:spcBef>
              <a:buSzPct val="75000"/>
              <a:buFontTx/>
              <a:buChar char="•"/>
              <a:defRPr sz="2000" b="0">
                <a:uFillTx/>
                <a:latin typeface="Helvetica Light"/>
                <a:ea typeface="Helvetica Light"/>
                <a:cs typeface="Helvetica Light"/>
                <a:sym typeface="Helvetica Light"/>
              </a:defRPr>
            </a:lvl4pPr>
            <a:lvl5pPr marL="2011947" indent="-233947">
              <a:lnSpc>
                <a:spcPct val="100000"/>
              </a:lnSpc>
              <a:spcBef>
                <a:spcPts val="4200"/>
              </a:spcBef>
              <a:buSzPct val="75000"/>
              <a:buFontTx/>
              <a:buChar char="•"/>
              <a:defRPr sz="2000" b="0">
                <a:uFillTx/>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67" name="Slide Number"/>
          <p:cNvSpPr txBox="1">
            <a:spLocks noGrp="1"/>
          </p:cNvSpPr>
          <p:nvPr>
            <p:ph type="sldNum" sz="quarter" idx="2"/>
          </p:nvPr>
        </p:nvSpPr>
        <p:spPr>
          <a:xfrm>
            <a:off x="4580829" y="4990802"/>
            <a:ext cx="194571" cy="194470"/>
          </a:xfrm>
          <a:prstGeom prst="rect">
            <a:avLst/>
          </a:prstGeom>
        </p:spPr>
        <p:txBody>
          <a:bodyPr lIns="27384" tIns="27384" rIns="27384" bIns="27384"/>
          <a:lstStyle>
            <a:lvl1pPr>
              <a:defRPr sz="900" b="0">
                <a:solidFill>
                  <a:srgbClr val="FFFFFF"/>
                </a:solidFill>
                <a:uFillTx/>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descr="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Title Text"/>
          <p:cNvSpPr txBox="1">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7" name="Body Level One…"/>
          <p:cNvSpPr txBox="1">
            <a:spLocks noGrp="1"/>
          </p:cNvSpPr>
          <p:nvPr>
            <p:ph type="body" idx="1"/>
          </p:nvPr>
        </p:nvSpPr>
        <p:spPr>
          <a:xfrm>
            <a:off x="468153" y="983297"/>
            <a:ext cx="8426769" cy="4030980"/>
          </a:xfrm>
          <a:prstGeom prst="rect">
            <a:avLst/>
          </a:prstGeom>
        </p:spPr>
        <p:txBody>
          <a:bodyPr/>
          <a:lstStyle>
            <a:lvl1pPr marL="186689" indent="-146050">
              <a:lnSpc>
                <a:spcPts val="2400"/>
              </a:lnSpc>
              <a:buSzPct val="69000"/>
              <a:buFont typeface="Lucida Grande"/>
              <a:buChar char="‣"/>
              <a:defRPr sz="2000">
                <a:solidFill>
                  <a:srgbClr val="000000"/>
                </a:solidFill>
                <a:uFill>
                  <a:solidFill>
                    <a:srgbClr val="000000"/>
                  </a:solidFill>
                </a:uFill>
              </a:defRPr>
            </a:lvl1pPr>
            <a:lvl2pPr>
              <a:lnSpc>
                <a:spcPts val="2400"/>
              </a:lnSpc>
              <a:defRPr sz="2000">
                <a:solidFill>
                  <a:srgbClr val="000000"/>
                </a:solidFill>
                <a:uFill>
                  <a:solidFill>
                    <a:srgbClr val="000000"/>
                  </a:solidFill>
                </a:uFill>
              </a:defRPr>
            </a:lvl2pPr>
            <a:lvl3pPr>
              <a:lnSpc>
                <a:spcPts val="2400"/>
              </a:lnSpc>
              <a:defRPr sz="2000">
                <a:solidFill>
                  <a:srgbClr val="000000"/>
                </a:solidFill>
                <a:uFill>
                  <a:solidFill>
                    <a:srgbClr val="000000"/>
                  </a:solidFill>
                </a:uFill>
              </a:defRPr>
            </a:lvl3pPr>
            <a:lvl4pPr>
              <a:lnSpc>
                <a:spcPts val="2400"/>
              </a:lnSpc>
              <a:defRPr sz="2000">
                <a:solidFill>
                  <a:srgbClr val="000000"/>
                </a:solidFill>
                <a:uFill>
                  <a:solidFill>
                    <a:srgbClr val="000000"/>
                  </a:solidFill>
                </a:uFill>
              </a:defRPr>
            </a:lvl4pPr>
            <a:lvl5pPr>
              <a:lnSpc>
                <a:spcPts val="2400"/>
              </a:lnSpc>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
        <p:nvSpPr>
          <p:cNvPr id="48" name="Slide Number"/>
          <p:cNvSpPr txBox="1">
            <a:spLocks noGrp="1"/>
          </p:cNvSpPr>
          <p:nvPr>
            <p:ph type="sldNum" sz="quarter" idx="2"/>
          </p:nvPr>
        </p:nvSpPr>
        <p:spPr>
          <a:xfrm>
            <a:off x="8599785" y="514350"/>
            <a:ext cx="355005" cy="342900"/>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descr="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descr="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descr="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descr="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Title Text"/>
          <p:cNvSpPr txBox="1">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Body Level One…"/>
          <p:cNvSpPr txBox="1">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Font typeface="Lucida Grande"/>
              <a:buChar char="‣"/>
            </a:lvl2pPr>
            <a:lvl3pPr>
              <a:buFont typeface="Lucida Grande"/>
              <a:buChar char="‣"/>
            </a:lvl3pPr>
            <a:lvl4pPr>
              <a:buFont typeface="Lucida Grande"/>
              <a:buChar char="‣"/>
            </a:lvl4pPr>
            <a:lvl5pP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Lst>
  <p:transitio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HQ38sycAITQ" TargetMode="External"/><Relationship Id="rId4" Type="http://schemas.openxmlformats.org/officeDocument/2006/relationships/hyperlink" Target="https://www.youtube.com/watch?v=GQwJXvlTWDw" TargetMode="External"/><Relationship Id="rId5" Type="http://schemas.openxmlformats.org/officeDocument/2006/relationships/hyperlink" Target="https://www.youtube.com/watch?v=3oCQ2DWAp4c" TargetMode="External"/><Relationship Id="rId6" Type="http://schemas.openxmlformats.org/officeDocument/2006/relationships/hyperlink" Target="https://www.youtube.com/watch?v=3P8svtzTRul" TargetMode="External"/><Relationship Id="rId7" Type="http://schemas.openxmlformats.org/officeDocument/2006/relationships/hyperlink" Target="https://www.youtube.com/watch?v=LHgVR0lzFJc" TargetMode="External"/><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2.tiff"/></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tif"/><Relationship Id="rId3" Type="http://schemas.openxmlformats.org/officeDocument/2006/relationships/image" Target="../media/image25.t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9.tif"/><Relationship Id="rId4" Type="http://schemas.openxmlformats.org/officeDocument/2006/relationships/image" Target="../media/image30.tif"/><Relationship Id="rId1" Type="http://schemas.openxmlformats.org/officeDocument/2006/relationships/slideLayout" Target="../slideLayouts/slideLayout5.xml"/><Relationship Id="rId2" Type="http://schemas.openxmlformats.org/officeDocument/2006/relationships/image" Target="../media/image28.t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t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3.png"/><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tif"/><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t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t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41.tif"/><Relationship Id="rId4" Type="http://schemas.openxmlformats.org/officeDocument/2006/relationships/image" Target="../media/image42.tif"/><Relationship Id="rId1" Type="http://schemas.openxmlformats.org/officeDocument/2006/relationships/slideLayout" Target="../slideLayouts/slideLayout5.xml"/><Relationship Id="rId2" Type="http://schemas.openxmlformats.org/officeDocument/2006/relationships/image" Target="../media/image40.t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t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aiexperiments.withgoogle.com/what-neural-nets-se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7.png"/><Relationship Id="rId3" Type="http://schemas.openxmlformats.org/officeDocument/2006/relationships/hyperlink" Target="http://deepdreamgenerator.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5.xml"/><Relationship Id="rId2"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png"/><Relationship Id="rId3" Type="http://schemas.openxmlformats.org/officeDocument/2006/relationships/image" Target="../media/image53.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cs.stanford.edu/people/karpathy/convnetjs/demo/mnist.html" TargetMode="External"/><Relationship Id="rId3"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zer0n/deepframeworks/blob/master/README.md"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 name="Shape 261" descr="Shape 261"/>
          <p:cNvPicPr>
            <a:picLocks noChangeAspect="1"/>
          </p:cNvPicPr>
          <p:nvPr/>
        </p:nvPicPr>
        <p:blipFill>
          <a:blip r:embed="rId3">
            <a:extLst/>
          </a:blip>
          <a:stretch>
            <a:fillRect/>
          </a:stretch>
        </p:blipFill>
        <p:spPr>
          <a:xfrm>
            <a:off x="15863" y="4459"/>
            <a:ext cx="9331351" cy="5248885"/>
          </a:xfrm>
          <a:prstGeom prst="rect">
            <a:avLst/>
          </a:prstGeom>
          <a:ln w="12700">
            <a:miter lim="400000"/>
          </a:ln>
        </p:spPr>
      </p:pic>
      <p:sp>
        <p:nvSpPr>
          <p:cNvPr id="466" name="Shape 262"/>
          <p:cNvSpPr txBox="1">
            <a:spLocks noGrp="1"/>
          </p:cNvSpPr>
          <p:nvPr>
            <p:ph type="title"/>
          </p:nvPr>
        </p:nvSpPr>
        <p:spPr>
          <a:xfrm>
            <a:off x="1544285" y="618813"/>
            <a:ext cx="5771480" cy="611069"/>
          </a:xfrm>
          <a:prstGeom prst="rect">
            <a:avLst/>
          </a:prstGeom>
        </p:spPr>
        <p:txBody>
          <a:bodyPr>
            <a:normAutofit/>
          </a:bodyPr>
          <a:lstStyle>
            <a:lvl1pPr algn="l" defTabSz="850391">
              <a:defRPr sz="2790" b="1">
                <a:latin typeface="Proxima Nova"/>
                <a:ea typeface="Proxima Nova"/>
                <a:cs typeface="Proxima Nova"/>
                <a:sym typeface="Proxima Nova"/>
              </a:defRPr>
            </a:lvl1pPr>
          </a:lstStyle>
          <a:p>
            <a:r>
              <a:t>Welcome to General Assembly</a:t>
            </a:r>
          </a:p>
        </p:txBody>
      </p:sp>
      <p:sp>
        <p:nvSpPr>
          <p:cNvPr id="467" name="Shape 263"/>
          <p:cNvSpPr txBox="1">
            <a:spLocks noGrp="1"/>
          </p:cNvSpPr>
          <p:nvPr>
            <p:ph type="body" sz="half" idx="1"/>
          </p:nvPr>
        </p:nvSpPr>
        <p:spPr>
          <a:xfrm>
            <a:off x="20290" y="4298113"/>
            <a:ext cx="5771480" cy="1156495"/>
          </a:xfrm>
          <a:prstGeom prst="rect">
            <a:avLst/>
          </a:prstGeom>
        </p:spPr>
        <p:txBody>
          <a:bodyPr/>
          <a:lstStyle/>
          <a:p>
            <a:pPr algn="l"/>
            <a:endParaRPr sz="1837" dirty="0">
              <a:latin typeface="Proxima Nova"/>
              <a:ea typeface="Proxima Nova"/>
              <a:cs typeface="Proxima Nova"/>
              <a:sym typeface="Proxima Nova"/>
            </a:endParaRPr>
          </a:p>
          <a:p>
            <a:pPr algn="l">
              <a:defRPr sz="1800" b="1">
                <a:solidFill>
                  <a:srgbClr val="000000"/>
                </a:solidFill>
                <a:latin typeface="Proxima Nova"/>
                <a:ea typeface="Proxima Nova"/>
                <a:cs typeface="Proxima Nova"/>
                <a:sym typeface="Proxima Nova"/>
              </a:defRPr>
            </a:pPr>
            <a:r>
              <a:rPr dirty="0"/>
              <a:t>WiFi 	</a:t>
            </a:r>
            <a:r>
              <a:rPr lang="en-GB" dirty="0" smtClean="0"/>
              <a:t>  </a:t>
            </a:r>
            <a:r>
              <a:rPr b="0" dirty="0" smtClean="0"/>
              <a:t>GA </a:t>
            </a:r>
            <a:r>
              <a:rPr b="0" dirty="0"/>
              <a:t>Guest	 </a:t>
            </a:r>
          </a:p>
          <a:p>
            <a:pPr algn="l">
              <a:defRPr sz="1800" b="1">
                <a:solidFill>
                  <a:srgbClr val="000000"/>
                </a:solidFill>
                <a:latin typeface="Proxima Nova"/>
                <a:ea typeface="Proxima Nova"/>
                <a:cs typeface="Proxima Nova"/>
                <a:sym typeface="Proxima Nova"/>
              </a:defRPr>
            </a:pPr>
            <a:r>
              <a:rPr dirty="0" smtClean="0"/>
              <a:t>Passwor</a:t>
            </a:r>
            <a:r>
              <a:rPr lang="en-GB" dirty="0" smtClean="0"/>
              <a:t>d  </a:t>
            </a:r>
            <a:r>
              <a:rPr b="0" dirty="0" smtClean="0"/>
              <a:t>yellowpencil</a:t>
            </a:r>
            <a:endParaRPr b="0" dirty="0"/>
          </a:p>
        </p:txBody>
      </p:sp>
      <p:sp>
        <p:nvSpPr>
          <p:cNvPr id="468" name="Shape 264"/>
          <p:cNvSpPr txBox="1">
            <a:spLocks noGrp="1"/>
          </p:cNvSpPr>
          <p:nvPr>
            <p:ph type="sldNum" sz="quarter" idx="2"/>
          </p:nvPr>
        </p:nvSpPr>
        <p:spPr>
          <a:xfrm>
            <a:off x="8810760" y="4787080"/>
            <a:ext cx="391134" cy="35394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1</a:t>
            </a:fld>
            <a:endParaRPr/>
          </a:p>
        </p:txBody>
      </p:sp>
      <p:pic>
        <p:nvPicPr>
          <p:cNvPr id="464" name="Shape 260" descr="Shape 260"/>
          <p:cNvPicPr>
            <a:picLocks noChangeAspect="1"/>
          </p:cNvPicPr>
          <p:nvPr/>
        </p:nvPicPr>
        <p:blipFill>
          <a:blip r:embed="rId4">
            <a:extLst/>
          </a:blip>
          <a:stretch>
            <a:fillRect/>
          </a:stretch>
        </p:blipFill>
        <p:spPr>
          <a:xfrm>
            <a:off x="1044909" y="674659"/>
            <a:ext cx="499377" cy="499377"/>
          </a:xfrm>
          <a:prstGeom prst="rect">
            <a:avLst/>
          </a:prstGeom>
          <a:ln w="12700">
            <a:miter lim="400000"/>
          </a:ln>
        </p:spPr>
      </p:pic>
    </p:spTree>
    <p:extLst>
      <p:ext uri="{BB962C8B-B14F-4D97-AF65-F5344CB8AC3E}">
        <p14:creationId xmlns:p14="http://schemas.microsoft.com/office/powerpoint/2010/main" val="1064205394"/>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204" name="WHAT IS A NEURAL NETWORK?"/>
          <p:cNvSpPr txBox="1">
            <a:spLocks noGrp="1"/>
          </p:cNvSpPr>
          <p:nvPr>
            <p:ph type="title"/>
          </p:nvPr>
        </p:nvSpPr>
        <p:spPr>
          <a:xfrm>
            <a:off x="457198" y="584584"/>
            <a:ext cx="8588761" cy="1016266"/>
          </a:xfrm>
          <a:prstGeom prst="rect">
            <a:avLst/>
          </a:prstGeom>
        </p:spPr>
        <p:txBody>
          <a:bodyPr/>
          <a:lstStyle/>
          <a:p>
            <a:r>
              <a:rPr lang="en-GB" sz="3200" dirty="0" smtClean="0"/>
              <a:t>Examples:  Learning in Nature</a:t>
            </a:r>
            <a:endParaRPr sz="3200" dirty="0"/>
          </a:p>
        </p:txBody>
      </p:sp>
      <p:sp>
        <p:nvSpPr>
          <p:cNvPr id="4" name="TextBox 3"/>
          <p:cNvSpPr txBox="1"/>
          <p:nvPr/>
        </p:nvSpPr>
        <p:spPr>
          <a:xfrm>
            <a:off x="382936" y="1092717"/>
            <a:ext cx="8810225" cy="40421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457200" indent="-457200" algn="l">
              <a:buAutoNum type="arabicPeriod"/>
            </a:pPr>
            <a:r>
              <a:rPr kumimoji="0" lang="en-US" sz="1600" i="0" u="sng" strike="noStrike" cap="none" spc="0" normalizeH="0" baseline="0" dirty="0" smtClean="0">
                <a:ln>
                  <a:noFill/>
                </a:ln>
                <a:solidFill>
                  <a:srgbClr val="000000"/>
                </a:solidFill>
                <a:effectLst/>
                <a:uFill>
                  <a:solidFill>
                    <a:srgbClr val="000000"/>
                  </a:solidFill>
                </a:uFill>
                <a:sym typeface="Helvetica"/>
              </a:rPr>
              <a:t>Individual Learning</a:t>
            </a:r>
            <a:br>
              <a:rPr kumimoji="0" lang="en-US" sz="1600" i="0" u="sng" strike="noStrike" cap="none" spc="0" normalizeH="0" baseline="0" dirty="0" smtClean="0">
                <a:ln>
                  <a:noFill/>
                </a:ln>
                <a:solidFill>
                  <a:srgbClr val="000000"/>
                </a:solidFill>
                <a:effectLst/>
                <a:uFill>
                  <a:solidFill>
                    <a:srgbClr val="000000"/>
                  </a:solidFill>
                </a:uFill>
                <a:sym typeface="Helvetica"/>
              </a:rPr>
            </a:br>
            <a:r>
              <a:rPr kumimoji="0" lang="en-US" sz="1600" b="1" i="0" u="none" strike="noStrike" cap="none" spc="0" normalizeH="0" baseline="0" dirty="0" smtClean="0">
                <a:ln>
                  <a:noFill/>
                </a:ln>
                <a:solidFill>
                  <a:srgbClr val="000000"/>
                </a:solidFill>
                <a:effectLst/>
                <a:uFill>
                  <a:solidFill>
                    <a:srgbClr val="000000"/>
                  </a:solidFill>
                </a:uFill>
                <a:sym typeface="Helvetica"/>
              </a:rPr>
              <a:t>Dolphins</a:t>
            </a:r>
            <a:r>
              <a:rPr lang="en-US" sz="1600" dirty="0"/>
              <a:t> </a:t>
            </a:r>
            <a:r>
              <a:rPr lang="en-US" sz="1600" dirty="0" smtClean="0"/>
              <a:t>- </a:t>
            </a:r>
            <a:r>
              <a:rPr lang="en-US" sz="1600" dirty="0">
                <a:hlinkClick r:id="rId3"/>
              </a:rPr>
              <a:t>https://</a:t>
            </a:r>
            <a:r>
              <a:rPr lang="en-US" sz="1600" dirty="0" smtClean="0">
                <a:hlinkClick r:id="rId3"/>
              </a:rPr>
              <a:t>www.youtube.com/watch?v=HQ38sycAITQ</a:t>
            </a:r>
            <a:r>
              <a:rPr lang="en-US" sz="1600" dirty="0"/>
              <a:t/>
            </a:r>
            <a:br>
              <a:rPr lang="en-US" sz="1600" dirty="0"/>
            </a:br>
            <a:r>
              <a:rPr lang="en-US" sz="1600" dirty="0" smtClean="0"/>
              <a:t>Octopus </a:t>
            </a:r>
            <a:r>
              <a:rPr lang="en-GB" sz="1600" dirty="0"/>
              <a:t>- </a:t>
            </a:r>
            <a:r>
              <a:rPr lang="en-GB" sz="1600" dirty="0">
                <a:hlinkClick r:id="rId4"/>
              </a:rPr>
              <a:t>https://</a:t>
            </a:r>
            <a:r>
              <a:rPr lang="en-GB" sz="1600" dirty="0" smtClean="0">
                <a:hlinkClick r:id="rId4"/>
              </a:rPr>
              <a:t>www.youtube.com/watch?v=GQwJXvlTWDw</a:t>
            </a:r>
            <a:r>
              <a:rPr lang="en-GB" sz="1600" dirty="0" smtClean="0"/>
              <a:t> </a:t>
            </a:r>
            <a:r>
              <a:rPr lang="en-US" sz="1600" dirty="0" smtClean="0"/>
              <a:t> </a:t>
            </a:r>
            <a:br>
              <a:rPr lang="en-US" sz="1600" dirty="0" smtClean="0"/>
            </a:br>
            <a:endParaRPr lang="en-US" sz="1600" dirty="0" smtClean="0"/>
          </a:p>
          <a:p>
            <a:pPr marL="457200" indent="-457200" algn="l">
              <a:buAutoNum type="arabicPeriod"/>
            </a:pPr>
            <a:endParaRPr lang="en-US" sz="1600" dirty="0"/>
          </a:p>
          <a:p>
            <a:pPr marL="457200" indent="-457200" algn="l">
              <a:buAutoNum type="arabicPeriod"/>
            </a:pPr>
            <a:r>
              <a:rPr kumimoji="0" lang="en-US" sz="1600" b="1" i="0" u="sng" strike="noStrike" cap="none" spc="0" normalizeH="0" baseline="0" dirty="0" smtClean="0">
                <a:ln>
                  <a:noFill/>
                </a:ln>
                <a:solidFill>
                  <a:srgbClr val="000000"/>
                </a:solidFill>
                <a:effectLst/>
                <a:uFill>
                  <a:solidFill>
                    <a:srgbClr val="000000"/>
                  </a:solidFill>
                </a:uFill>
                <a:sym typeface="Helvetica"/>
              </a:rPr>
              <a:t>Group</a:t>
            </a:r>
            <a:r>
              <a:rPr kumimoji="0" lang="en-US" sz="1600" b="1" i="0" u="sng" strike="noStrike" cap="none" spc="0" normalizeH="0" dirty="0" smtClean="0">
                <a:ln>
                  <a:noFill/>
                </a:ln>
                <a:solidFill>
                  <a:srgbClr val="000000"/>
                </a:solidFill>
                <a:effectLst/>
                <a:uFill>
                  <a:solidFill>
                    <a:srgbClr val="000000"/>
                  </a:solidFill>
                </a:uFill>
                <a:sym typeface="Helvetica"/>
              </a:rPr>
              <a:t> Learning</a:t>
            </a:r>
            <a:r>
              <a:rPr kumimoji="0" lang="en-US" sz="1600" b="1" i="0" u="none" strike="noStrike" cap="none" spc="0" normalizeH="0" dirty="0" smtClean="0">
                <a:ln>
                  <a:noFill/>
                </a:ln>
                <a:solidFill>
                  <a:srgbClr val="000000"/>
                </a:solidFill>
                <a:effectLst/>
                <a:uFill>
                  <a:solidFill>
                    <a:srgbClr val="000000"/>
                  </a:solidFill>
                </a:uFill>
                <a:sym typeface="Helvetica"/>
              </a:rPr>
              <a:t/>
            </a:r>
            <a:br>
              <a:rPr kumimoji="0" lang="en-US" sz="1600" b="1" i="0" u="none" strike="noStrike" cap="none" spc="0" normalizeH="0" dirty="0" smtClean="0">
                <a:ln>
                  <a:noFill/>
                </a:ln>
                <a:solidFill>
                  <a:srgbClr val="000000"/>
                </a:solidFill>
                <a:effectLst/>
                <a:uFill>
                  <a:solidFill>
                    <a:srgbClr val="000000"/>
                  </a:solidFill>
                </a:uFill>
                <a:sym typeface="Helvetica"/>
              </a:rPr>
            </a:br>
            <a:r>
              <a:rPr kumimoji="0" lang="en-US" sz="1600" b="1" i="0" u="none" strike="noStrike" cap="none" spc="0" normalizeH="0" dirty="0" smtClean="0">
                <a:ln>
                  <a:noFill/>
                </a:ln>
                <a:solidFill>
                  <a:srgbClr val="000000"/>
                </a:solidFill>
                <a:effectLst/>
                <a:uFill>
                  <a:solidFill>
                    <a:srgbClr val="000000"/>
                  </a:solidFill>
                </a:uFill>
                <a:sym typeface="Helvetica"/>
              </a:rPr>
              <a:t>Ants</a:t>
            </a:r>
            <a:br>
              <a:rPr kumimoji="0" lang="en-US" sz="1600" b="1" i="0" u="none" strike="noStrike" cap="none" spc="0" normalizeH="0" dirty="0" smtClean="0">
                <a:ln>
                  <a:noFill/>
                </a:ln>
                <a:solidFill>
                  <a:srgbClr val="000000"/>
                </a:solidFill>
                <a:effectLst/>
                <a:uFill>
                  <a:solidFill>
                    <a:srgbClr val="000000"/>
                  </a:solidFill>
                </a:uFill>
                <a:sym typeface="Helvetica"/>
              </a:rPr>
            </a:br>
            <a:r>
              <a:rPr kumimoji="0" lang="en-US" sz="1600" b="1" i="0" u="none" strike="noStrike" cap="none" spc="0" normalizeH="0" dirty="0" smtClean="0">
                <a:ln>
                  <a:noFill/>
                </a:ln>
                <a:solidFill>
                  <a:srgbClr val="000000"/>
                </a:solidFill>
                <a:effectLst/>
                <a:uFill>
                  <a:solidFill>
                    <a:srgbClr val="000000"/>
                  </a:solidFill>
                </a:uFill>
                <a:sym typeface="Helvetica"/>
              </a:rPr>
              <a:t>	Colony Optimisation</a:t>
            </a:r>
            <a:r>
              <a:rPr lang="en-US" sz="1600" dirty="0"/>
              <a:t>:</a:t>
            </a:r>
            <a:r>
              <a:rPr lang="en-US" sz="1600" dirty="0" smtClean="0"/>
              <a:t> </a:t>
            </a:r>
            <a:r>
              <a:rPr lang="en-US" sz="1600" dirty="0" smtClean="0">
                <a:hlinkClick r:id="rId4"/>
              </a:rPr>
              <a:t>https</a:t>
            </a:r>
            <a:r>
              <a:rPr lang="en-US" sz="1600" dirty="0">
                <a:hlinkClick r:id="rId4"/>
              </a:rPr>
              <a:t>://</a:t>
            </a:r>
            <a:r>
              <a:rPr lang="en-US" sz="1600" dirty="0" smtClean="0">
                <a:hlinkClick r:id="rId4"/>
              </a:rPr>
              <a:t>www.youtube.com/watch?v=GQwJXvlTWDw</a:t>
            </a:r>
            <a:r>
              <a:rPr lang="en-US" sz="1600" dirty="0"/>
              <a:t/>
            </a:r>
            <a:br>
              <a:rPr lang="en-US" sz="1600" dirty="0"/>
            </a:br>
            <a:r>
              <a:rPr lang="en-US" sz="1600" dirty="0" smtClean="0"/>
              <a:t>  </a:t>
            </a:r>
            <a:r>
              <a:rPr lang="en-US" sz="1600" dirty="0"/>
              <a:t>Double Bridge Experiment: </a:t>
            </a:r>
            <a:r>
              <a:rPr lang="en-US" sz="1600" dirty="0">
                <a:hlinkClick r:id="rId5"/>
              </a:rPr>
              <a:t>https://</a:t>
            </a:r>
            <a:r>
              <a:rPr lang="en-US" sz="1600" dirty="0" smtClean="0">
                <a:hlinkClick r:id="rId5"/>
              </a:rPr>
              <a:t>www.youtube.com/watch?v=3oCQ2DWAp4c</a:t>
            </a:r>
            <a:r>
              <a:rPr lang="en-US" sz="1600" dirty="0"/>
              <a:t/>
            </a:r>
            <a:br>
              <a:rPr lang="en-US" sz="1600" dirty="0"/>
            </a:br>
            <a:r>
              <a:rPr lang="en-US" sz="1600" dirty="0"/>
              <a:t/>
            </a:r>
            <a:br>
              <a:rPr lang="en-US" sz="1600" dirty="0"/>
            </a:br>
            <a:r>
              <a:rPr lang="en-US" sz="1600" dirty="0" smtClean="0"/>
              <a:t>Bees</a:t>
            </a:r>
            <a:br>
              <a:rPr lang="en-US" sz="1600" dirty="0" smtClean="0"/>
            </a:br>
            <a:r>
              <a:rPr lang="en-US" sz="1600" dirty="0" smtClean="0"/>
              <a:t>	Defensive Adaptation: </a:t>
            </a:r>
            <a:r>
              <a:rPr lang="en-US" sz="1600" dirty="0" smtClean="0">
                <a:hlinkClick r:id="rId6"/>
              </a:rPr>
              <a:t>https</a:t>
            </a:r>
            <a:r>
              <a:rPr lang="en-US" sz="1600" dirty="0">
                <a:hlinkClick r:id="rId6"/>
              </a:rPr>
              <a:t>://</a:t>
            </a:r>
            <a:r>
              <a:rPr lang="en-US" sz="1600" dirty="0" smtClean="0">
                <a:hlinkClick r:id="rId6"/>
              </a:rPr>
              <a:t>www.youtube.com/watch?v=3P8svtzTRul</a:t>
            </a:r>
            <a:r>
              <a:rPr lang="en-US" sz="1600" dirty="0"/>
              <a:t/>
            </a:r>
            <a:br>
              <a:rPr lang="en-US" sz="1600" dirty="0"/>
            </a:br>
            <a:r>
              <a:rPr lang="en-US" sz="1600" dirty="0"/>
              <a:t/>
            </a:r>
            <a:br>
              <a:rPr lang="en-US" sz="1600" dirty="0"/>
            </a:br>
            <a:r>
              <a:rPr lang="en-US" sz="1600" dirty="0"/>
              <a:t>TED Talk: </a:t>
            </a:r>
            <a:r>
              <a:rPr lang="en-US" sz="1600" dirty="0">
                <a:hlinkClick r:id="rId7"/>
              </a:rPr>
              <a:t>https://</a:t>
            </a:r>
            <a:r>
              <a:rPr lang="en-US" sz="1600" dirty="0" smtClean="0">
                <a:hlinkClick r:id="rId7"/>
              </a:rPr>
              <a:t>www.youtube.com/watch?v=LHgVR0lzFJc</a:t>
            </a:r>
            <a:endParaRPr lang="en-US" sz="1600" dirty="0" smtClean="0"/>
          </a:p>
          <a:p>
            <a:pPr marL="457200" indent="-457200" algn="l">
              <a:buAutoNum type="arabicPeriod"/>
            </a:pPr>
            <a:endParaRPr lang="en-US" sz="1600" dirty="0"/>
          </a:p>
          <a:p>
            <a:pPr marL="457200" indent="-457200" algn="l">
              <a:buAutoNum type="arabicPeriod"/>
            </a:pPr>
            <a:endParaRPr lang="en-US" sz="1600" dirty="0" smtClean="0"/>
          </a:p>
        </p:txBody>
      </p:sp>
    </p:spTree>
    <p:extLst>
      <p:ext uri="{BB962C8B-B14F-4D97-AF65-F5344CB8AC3E}">
        <p14:creationId xmlns:p14="http://schemas.microsoft.com/office/powerpoint/2010/main" val="1928622014"/>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204" name="WHAT IS A NEURAL NETWORK?"/>
          <p:cNvSpPr txBox="1">
            <a:spLocks noGrp="1"/>
          </p:cNvSpPr>
          <p:nvPr>
            <p:ph type="title"/>
          </p:nvPr>
        </p:nvSpPr>
        <p:spPr>
          <a:xfrm>
            <a:off x="457198" y="562812"/>
            <a:ext cx="8588761" cy="1016266"/>
          </a:xfrm>
          <a:prstGeom prst="rect">
            <a:avLst/>
          </a:prstGeom>
        </p:spPr>
        <p:txBody>
          <a:bodyPr/>
          <a:lstStyle/>
          <a:p>
            <a:r>
              <a:rPr lang="en-GB" sz="3200" dirty="0" smtClean="0"/>
              <a:t>Artificial Learning</a:t>
            </a:r>
            <a:endParaRPr sz="3200" dirty="0"/>
          </a:p>
        </p:txBody>
      </p:sp>
      <p:sp>
        <p:nvSpPr>
          <p:cNvPr id="3" name="TextBox 2"/>
          <p:cNvSpPr txBox="1"/>
          <p:nvPr/>
        </p:nvSpPr>
        <p:spPr>
          <a:xfrm>
            <a:off x="457198" y="917197"/>
            <a:ext cx="8588761" cy="43499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Based upon</a:t>
            </a:r>
            <a:r>
              <a:rPr kumimoji="0" lang="en-US" sz="23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fundamental principles of learning in nature:</a:t>
            </a:r>
          </a:p>
          <a:p>
            <a:pPr marL="0" marR="0" indent="0" algn="l" defTabSz="584200" rtl="0" fontAlgn="auto" latinLnBrk="0" hangingPunct="0">
              <a:lnSpc>
                <a:spcPct val="100000"/>
              </a:lnSpc>
              <a:spcBef>
                <a:spcPts val="0"/>
              </a:spcBef>
              <a:spcAft>
                <a:spcPts val="0"/>
              </a:spcAft>
              <a:buClrTx/>
              <a:buSzTx/>
              <a:buFontTx/>
              <a:buNone/>
              <a:tabLst/>
            </a:pPr>
            <a:endParaRPr lang="en-US" baseline="0" dirty="0" smtClean="0"/>
          </a:p>
          <a:p>
            <a:pPr marL="342900" marR="0" indent="-342900" algn="l" defTabSz="584200" rtl="0" fontAlgn="auto" latinLnBrk="0" hangingPunct="0">
              <a:lnSpc>
                <a:spcPct val="100000"/>
              </a:lnSpc>
              <a:spcBef>
                <a:spcPts val="0"/>
              </a:spcBef>
              <a:spcAft>
                <a:spcPts val="0"/>
              </a:spcAft>
              <a:buClrTx/>
              <a:buSzTx/>
              <a:buFont typeface="Arial" charset="0"/>
              <a:buChar char="•"/>
              <a:tabLst/>
            </a:pPr>
            <a:r>
              <a:rPr lang="en-US" dirty="0" smtClean="0"/>
              <a:t>Specific problem to solve:</a:t>
            </a:r>
            <a:br>
              <a:rPr lang="en-US" dirty="0" smtClean="0"/>
            </a:br>
            <a:r>
              <a:rPr lang="en-US" dirty="0" smtClean="0">
                <a:solidFill>
                  <a:srgbClr val="7030A0"/>
                </a:solidFill>
              </a:rPr>
              <a:t>“Do X more efficiently”</a:t>
            </a:r>
            <a:endParaRPr lang="en-US" baseline="0" dirty="0">
              <a:solidFill>
                <a:srgbClr val="7030A0"/>
              </a:solidFill>
            </a:endParaRPr>
          </a:p>
          <a:p>
            <a:pPr marL="342900" marR="0" indent="-342900" algn="l" defTabSz="584200" rtl="0" fontAlgn="auto" latinLnBrk="0" hangingPunct="0">
              <a:lnSpc>
                <a:spcPct val="100000"/>
              </a:lnSpc>
              <a:spcBef>
                <a:spcPts val="0"/>
              </a:spcBef>
              <a:spcAft>
                <a:spcPts val="0"/>
              </a:spcAft>
              <a:buClrTx/>
              <a:buSzTx/>
              <a:buFont typeface="Arial" charset="0"/>
              <a:buChar char="•"/>
              <a:tabLst/>
            </a:pPr>
            <a:endParaRPr lang="en-US" baseline="0" dirty="0"/>
          </a:p>
          <a:p>
            <a:pPr marL="342900" marR="0" indent="-342900" algn="l" defTabSz="584200" rtl="0" fontAlgn="auto" latinLnBrk="0" hangingPunct="0">
              <a:lnSpc>
                <a:spcPct val="100000"/>
              </a:lnSpc>
              <a:spcBef>
                <a:spcPts val="0"/>
              </a:spcBef>
              <a:spcAft>
                <a:spcPts val="0"/>
              </a:spcAft>
              <a:buClrTx/>
              <a:buSzTx/>
              <a:buFont typeface="Arial" charset="0"/>
              <a:buChar char="•"/>
              <a:tabLst/>
            </a:pPr>
            <a:r>
              <a:rPr lang="en-US" dirty="0" smtClean="0"/>
              <a:t>INCENTIVISED:  </a:t>
            </a:r>
            <a:r>
              <a:rPr kumimoji="0" lang="en-US" sz="2300" b="1" i="0" u="none" strike="noStrike" cap="none" spc="0" normalizeH="0" dirty="0" smtClean="0">
                <a:ln>
                  <a:noFill/>
                </a:ln>
                <a:solidFill>
                  <a:srgbClr val="000000"/>
                </a:solidFill>
                <a:effectLst/>
                <a:uFill>
                  <a:solidFill>
                    <a:srgbClr val="000000"/>
                  </a:solidFill>
                </a:uFill>
                <a:latin typeface="+mj-lt"/>
                <a:ea typeface="+mj-ea"/>
                <a:cs typeface="+mj-cs"/>
                <a:sym typeface="Helvetica"/>
              </a:rPr>
              <a:t>REWARD / PENALTY</a:t>
            </a:r>
            <a:r>
              <a:rPr lang="en-US" dirty="0"/>
              <a:t/>
            </a:r>
            <a:br>
              <a:rPr lang="en-US" dirty="0"/>
            </a:br>
            <a:r>
              <a:rPr lang="en-US" dirty="0" smtClean="0"/>
              <a:t>	- </a:t>
            </a:r>
            <a:r>
              <a:rPr lang="en-US" dirty="0" smtClean="0">
                <a:solidFill>
                  <a:srgbClr val="00B050"/>
                </a:solidFill>
              </a:rPr>
              <a:t>Positive behavior reinforced</a:t>
            </a:r>
            <a:r>
              <a:rPr lang="en-US" dirty="0" smtClean="0"/>
              <a:t/>
            </a:r>
            <a:br>
              <a:rPr lang="en-US" dirty="0" smtClean="0"/>
            </a:br>
            <a:r>
              <a:rPr lang="en-US" dirty="0" smtClean="0"/>
              <a:t>	- </a:t>
            </a:r>
            <a:r>
              <a:rPr lang="en-US" dirty="0" smtClean="0">
                <a:solidFill>
                  <a:srgbClr val="C00000"/>
                </a:solidFill>
              </a:rPr>
              <a:t>Negative behavior discouraged</a:t>
            </a:r>
          </a:p>
          <a:p>
            <a:pPr marL="342900" marR="0" indent="-342900" algn="l" defTabSz="584200" rtl="0" fontAlgn="auto" latinLnBrk="0" hangingPunct="0">
              <a:lnSpc>
                <a:spcPct val="100000"/>
              </a:lnSpc>
              <a:spcBef>
                <a:spcPts val="0"/>
              </a:spcBef>
              <a:spcAft>
                <a:spcPts val="0"/>
              </a:spcAft>
              <a:buClrTx/>
              <a:buSzTx/>
              <a:buFont typeface="Arial" charset="0"/>
              <a:buChar char="•"/>
              <a:tabLst/>
            </a:pPr>
            <a:endParaRPr lang="en-US" dirty="0"/>
          </a:p>
          <a:p>
            <a:pPr marL="342900" indent="-342900" algn="l">
              <a:buFont typeface="Arial" charset="0"/>
              <a:buChar char="•"/>
            </a:pPr>
            <a:r>
              <a:rPr lang="en-US" dirty="0" smtClean="0"/>
              <a:t>FEEDBACK LOOP </a:t>
            </a:r>
            <a:r>
              <a:rPr lang="en-US" dirty="0"/>
              <a:t>(Positive Feedback Loop, </a:t>
            </a:r>
            <a:r>
              <a:rPr lang="en-US" dirty="0" err="1"/>
              <a:t>etc</a:t>
            </a:r>
            <a:r>
              <a:rPr lang="en-US" dirty="0" smtClean="0"/>
              <a:t>)</a:t>
            </a:r>
          </a:p>
          <a:p>
            <a:pPr marL="342900" marR="0" indent="-342900" algn="l" defTabSz="584200" rtl="0" fontAlgn="auto" latinLnBrk="0" hangingPunct="0">
              <a:lnSpc>
                <a:spcPct val="100000"/>
              </a:lnSpc>
              <a:spcBef>
                <a:spcPts val="0"/>
              </a:spcBef>
              <a:spcAft>
                <a:spcPts val="0"/>
              </a:spcAft>
              <a:buClrTx/>
              <a:buSzTx/>
              <a:buFont typeface="Arial" charset="0"/>
              <a:buChar char="•"/>
              <a:tabLst/>
            </a:pPr>
            <a:endParaRPr lang="en-US" dirty="0"/>
          </a:p>
          <a:p>
            <a:pPr marR="0" algn="l" defTabSz="584200" rtl="0" fontAlgn="auto" latinLnBrk="0" hangingPunct="0">
              <a:lnSpc>
                <a:spcPct val="100000"/>
              </a:lnSpc>
              <a:spcBef>
                <a:spcPts val="0"/>
              </a:spcBef>
              <a:spcAft>
                <a:spcPts val="0"/>
              </a:spcAft>
              <a:buClrTx/>
              <a:buSzTx/>
              <a:tabLst/>
            </a:pPr>
            <a:r>
              <a:rPr kumimoji="0" lang="mr-IN" sz="2300" b="1" i="0" u="none" strike="noStrike" cap="none" spc="0" normalizeH="0" dirty="0" smtClean="0">
                <a:ln>
                  <a:noFill/>
                </a:ln>
                <a:solidFill>
                  <a:srgbClr val="000000"/>
                </a:solidFill>
                <a:effectLst/>
                <a:uFill>
                  <a:solidFill>
                    <a:srgbClr val="000000"/>
                  </a:solidFill>
                </a:uFill>
                <a:latin typeface="+mj-lt"/>
                <a:ea typeface="+mj-ea"/>
                <a:cs typeface="+mj-cs"/>
                <a:sym typeface="Helvetica"/>
              </a:rPr>
              <a:t>…</a:t>
            </a:r>
            <a:r>
              <a:rPr kumimoji="0" lang="en-GB" sz="2300" b="1" i="0" u="none" strike="noStrike" cap="none" spc="0" normalizeH="0" dirty="0" smtClean="0">
                <a:ln>
                  <a:noFill/>
                </a:ln>
                <a:solidFill>
                  <a:srgbClr val="000000"/>
                </a:solidFill>
                <a:effectLst/>
                <a:uFill>
                  <a:solidFill>
                    <a:srgbClr val="000000"/>
                  </a:solidFill>
                </a:uFill>
                <a:latin typeface="+mj-lt"/>
                <a:ea typeface="+mj-ea"/>
                <a:cs typeface="+mj-cs"/>
                <a:sym typeface="Helvetica"/>
              </a:rPr>
              <a:t>with a few extra technical tricks thrown in.</a:t>
            </a:r>
            <a:endParaRPr kumimoji="0" lang="en-US" sz="2300" b="1" i="0" u="none" strike="noStrike" cap="none" spc="0" normalizeH="0" dirty="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2065873268"/>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5"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6" name="WHAT IS A NEURAL NETWORK?"/>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6600"/>
            </a:lvl1pPr>
          </a:lstStyle>
          <a:p>
            <a:r>
              <a:t>WHAT IS A NEURAL NETWORK?</a:t>
            </a:r>
          </a:p>
        </p:txBody>
      </p:sp>
      <p:sp>
        <p:nvSpPr>
          <p:cNvPr id="197"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1215847250"/>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204" name="WHAT IS A NEURAL NETWORK?"/>
          <p:cNvSpPr txBox="1">
            <a:spLocks noGrp="1"/>
          </p:cNvSpPr>
          <p:nvPr>
            <p:ph type="title"/>
          </p:nvPr>
        </p:nvSpPr>
        <p:spPr>
          <a:xfrm>
            <a:off x="457198" y="562812"/>
            <a:ext cx="8588761" cy="1016266"/>
          </a:xfrm>
          <a:prstGeom prst="rect">
            <a:avLst/>
          </a:prstGeom>
        </p:spPr>
        <p:txBody>
          <a:bodyPr/>
          <a:lstStyle/>
          <a:p>
            <a:r>
              <a:rPr lang="en-GB" sz="2000" dirty="0" smtClean="0"/>
              <a:t>The </a:t>
            </a:r>
            <a:r>
              <a:rPr lang="en-GB" sz="2800" dirty="0" smtClean="0"/>
              <a:t>NEURON </a:t>
            </a:r>
            <a:r>
              <a:rPr lang="mr-IN" sz="2000" dirty="0" smtClean="0"/>
              <a:t>–</a:t>
            </a:r>
            <a:r>
              <a:rPr lang="en-GB" sz="2000" dirty="0" smtClean="0"/>
              <a:t> The basis of a </a:t>
            </a:r>
            <a:r>
              <a:rPr lang="en-GB" sz="2000" u="sng" dirty="0" smtClean="0"/>
              <a:t>Biological</a:t>
            </a:r>
            <a:r>
              <a:rPr lang="en-GB" sz="2000" dirty="0" smtClean="0"/>
              <a:t> </a:t>
            </a:r>
            <a:r>
              <a:rPr lang="en-GB" sz="2000" dirty="0"/>
              <a:t>Neural Network</a:t>
            </a:r>
            <a:endParaRPr sz="2000" dirty="0"/>
          </a:p>
        </p:txBody>
      </p:sp>
      <p:pic>
        <p:nvPicPr>
          <p:cNvPr id="205" name="image6.png" descr="image6.png"/>
          <p:cNvPicPr>
            <a:picLocks noChangeAspect="1"/>
          </p:cNvPicPr>
          <p:nvPr/>
        </p:nvPicPr>
        <p:blipFill>
          <a:blip r:embed="rId3">
            <a:extLst/>
          </a:blip>
          <a:stretch>
            <a:fillRect/>
          </a:stretch>
        </p:blipFill>
        <p:spPr>
          <a:xfrm>
            <a:off x="2136680" y="1810657"/>
            <a:ext cx="4820094" cy="2590800"/>
          </a:xfrm>
          <a:prstGeom prst="rect">
            <a:avLst/>
          </a:prstGeom>
          <a:ln w="12700">
            <a:miter lim="400000"/>
          </a:ln>
        </p:spPr>
      </p:pic>
    </p:spTree>
    <p:extLst>
      <p:ext uri="{BB962C8B-B14F-4D97-AF65-F5344CB8AC3E}">
        <p14:creationId xmlns:p14="http://schemas.microsoft.com/office/powerpoint/2010/main" val="326917073"/>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204" name="WHAT IS A NEURAL NETWORK?"/>
          <p:cNvSpPr txBox="1">
            <a:spLocks noGrp="1"/>
          </p:cNvSpPr>
          <p:nvPr>
            <p:ph type="title"/>
          </p:nvPr>
        </p:nvSpPr>
        <p:spPr>
          <a:xfrm>
            <a:off x="457198" y="562812"/>
            <a:ext cx="8588761" cy="1016266"/>
          </a:xfrm>
          <a:prstGeom prst="rect">
            <a:avLst/>
          </a:prstGeom>
        </p:spPr>
        <p:txBody>
          <a:bodyPr/>
          <a:lstStyle/>
          <a:p>
            <a:r>
              <a:rPr lang="en-GB" sz="3200" dirty="0" smtClean="0"/>
              <a:t>The NEURON - simplified</a:t>
            </a:r>
            <a:endParaRPr sz="3200" dirty="0"/>
          </a:p>
        </p:txBody>
      </p:sp>
      <p:sp>
        <p:nvSpPr>
          <p:cNvPr id="5" name="Octagon 4"/>
          <p:cNvSpPr/>
          <p:nvPr/>
        </p:nvSpPr>
        <p:spPr>
          <a:xfrm>
            <a:off x="1302678" y="3354727"/>
            <a:ext cx="1284514" cy="1273628"/>
          </a:xfrm>
          <a:prstGeom prst="octagon">
            <a:avLst/>
          </a:prstGeom>
          <a:solidFill>
            <a:srgbClr val="B0A3CF"/>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6" name="Oval 5"/>
          <p:cNvSpPr/>
          <p:nvPr/>
        </p:nvSpPr>
        <p:spPr>
          <a:xfrm>
            <a:off x="1727220" y="3773826"/>
            <a:ext cx="435429" cy="435429"/>
          </a:xfrm>
          <a:prstGeom prst="ellipse">
            <a:avLst/>
          </a:prstGeom>
          <a:solidFill>
            <a:srgbClr val="4E8664"/>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pic>
        <p:nvPicPr>
          <p:cNvPr id="14" name="image6.png" descr="image6.png"/>
          <p:cNvPicPr>
            <a:picLocks noChangeAspect="1"/>
          </p:cNvPicPr>
          <p:nvPr/>
        </p:nvPicPr>
        <p:blipFill>
          <a:blip r:embed="rId3">
            <a:extLst/>
          </a:blip>
          <a:stretch>
            <a:fillRect/>
          </a:stretch>
        </p:blipFill>
        <p:spPr>
          <a:xfrm>
            <a:off x="2587192" y="989868"/>
            <a:ext cx="3791836" cy="1656475"/>
          </a:xfrm>
          <a:prstGeom prst="rect">
            <a:avLst/>
          </a:prstGeom>
          <a:ln w="12700">
            <a:miter lim="400000"/>
          </a:ln>
        </p:spPr>
      </p:pic>
      <p:sp>
        <p:nvSpPr>
          <p:cNvPr id="16" name="Rectangle 15"/>
          <p:cNvSpPr/>
          <p:nvPr/>
        </p:nvSpPr>
        <p:spPr>
          <a:xfrm>
            <a:off x="2587192" y="3773826"/>
            <a:ext cx="4365173" cy="435429"/>
          </a:xfrm>
          <a:prstGeom prst="rect">
            <a:avLst/>
          </a:prstGeom>
          <a:solidFill>
            <a:srgbClr val="F9D566"/>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8" name="Triangle 7"/>
          <p:cNvSpPr/>
          <p:nvPr/>
        </p:nvSpPr>
        <p:spPr>
          <a:xfrm rot="5400000">
            <a:off x="6903379" y="3652722"/>
            <a:ext cx="772886" cy="674914"/>
          </a:xfrm>
          <a:prstGeom prst="triangle">
            <a:avLst/>
          </a:prstGeom>
          <a:solidFill>
            <a:srgbClr val="B0A3CF"/>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9" name="Oval 8"/>
          <p:cNvSpPr/>
          <p:nvPr/>
        </p:nvSpPr>
        <p:spPr>
          <a:xfrm>
            <a:off x="3771889" y="3389808"/>
            <a:ext cx="1995777" cy="1200741"/>
          </a:xfrm>
          <a:prstGeom prst="ellipse">
            <a:avLst/>
          </a:prstGeom>
          <a:solidFill>
            <a:srgbClr val="CF7545"/>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21" name="Down Arrow 20"/>
          <p:cNvSpPr/>
          <p:nvPr/>
        </p:nvSpPr>
        <p:spPr>
          <a:xfrm rot="12637590">
            <a:off x="1392402" y="4543321"/>
            <a:ext cx="325922" cy="634323"/>
          </a:xfrm>
          <a:prstGeom prst="downArrow">
            <a:avLst/>
          </a:prstGeom>
          <a:solidFill>
            <a:srgbClr val="B0A3CF"/>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22" name="Down Arrow 21"/>
          <p:cNvSpPr/>
          <p:nvPr/>
        </p:nvSpPr>
        <p:spPr>
          <a:xfrm rot="17795384">
            <a:off x="400842" y="2880702"/>
            <a:ext cx="972337" cy="1207448"/>
          </a:xfrm>
          <a:prstGeom prst="downArrow">
            <a:avLst/>
          </a:prstGeom>
          <a:solidFill>
            <a:srgbClr val="B0A3CF"/>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23" name="Down Arrow 22"/>
          <p:cNvSpPr/>
          <p:nvPr/>
        </p:nvSpPr>
        <p:spPr>
          <a:xfrm rot="20469859">
            <a:off x="1491344" y="2656457"/>
            <a:ext cx="189483" cy="793437"/>
          </a:xfrm>
          <a:prstGeom prst="downArrow">
            <a:avLst/>
          </a:prstGeom>
          <a:solidFill>
            <a:srgbClr val="B0A3CF"/>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24" name="Down Arrow 23"/>
          <p:cNvSpPr/>
          <p:nvPr/>
        </p:nvSpPr>
        <p:spPr>
          <a:xfrm rot="14583204">
            <a:off x="821372" y="3974352"/>
            <a:ext cx="471131" cy="858794"/>
          </a:xfrm>
          <a:prstGeom prst="downArrow">
            <a:avLst/>
          </a:prstGeom>
          <a:solidFill>
            <a:srgbClr val="B0A3CF"/>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1" name="Rectangle 10"/>
          <p:cNvSpPr/>
          <p:nvPr/>
        </p:nvSpPr>
        <p:spPr>
          <a:xfrm>
            <a:off x="2379757" y="3025866"/>
            <a:ext cx="1585690" cy="523220"/>
          </a:xfrm>
          <a:prstGeom prst="rect">
            <a:avLst/>
          </a:prstGeom>
        </p:spPr>
        <p:txBody>
          <a:bodyPr wrap="none">
            <a:spAutoFit/>
          </a:bodyPr>
          <a:lstStyle/>
          <a:p>
            <a:r>
              <a:rPr lang="en-US" sz="1400" smtClean="0">
                <a:solidFill>
                  <a:srgbClr val="4E8664"/>
                </a:solidFill>
              </a:rPr>
              <a:t>Process &amp; </a:t>
            </a:r>
            <a:br>
              <a:rPr lang="en-US" sz="1400" smtClean="0">
                <a:solidFill>
                  <a:srgbClr val="4E8664"/>
                </a:solidFill>
              </a:rPr>
            </a:br>
            <a:r>
              <a:rPr lang="en-US" sz="1400" smtClean="0">
                <a:solidFill>
                  <a:srgbClr val="4E8664"/>
                </a:solidFill>
              </a:rPr>
              <a:t>Combine </a:t>
            </a:r>
            <a:r>
              <a:rPr lang="en-US" sz="1400" dirty="0" smtClean="0">
                <a:solidFill>
                  <a:srgbClr val="4E8664"/>
                </a:solidFill>
              </a:rPr>
              <a:t>inputs </a:t>
            </a:r>
            <a:endParaRPr lang="en-US" sz="1400" dirty="0">
              <a:solidFill>
                <a:srgbClr val="4E8664"/>
              </a:solidFill>
            </a:endParaRPr>
          </a:p>
        </p:txBody>
      </p:sp>
      <p:sp>
        <p:nvSpPr>
          <p:cNvPr id="26" name="Rectangle 25"/>
          <p:cNvSpPr/>
          <p:nvPr/>
        </p:nvSpPr>
        <p:spPr>
          <a:xfrm>
            <a:off x="493674" y="3283300"/>
            <a:ext cx="720069" cy="307777"/>
          </a:xfrm>
          <a:prstGeom prst="rect">
            <a:avLst/>
          </a:prstGeom>
        </p:spPr>
        <p:txBody>
          <a:bodyPr wrap="none">
            <a:spAutoFit/>
          </a:bodyPr>
          <a:lstStyle/>
          <a:p>
            <a:r>
              <a:rPr lang="en-US" sz="1400" smtClean="0"/>
              <a:t>inputs</a:t>
            </a:r>
            <a:endParaRPr lang="en-US" sz="1400"/>
          </a:p>
        </p:txBody>
      </p:sp>
      <p:cxnSp>
        <p:nvCxnSpPr>
          <p:cNvPr id="13" name="Straight Arrow Connector 12"/>
          <p:cNvCxnSpPr/>
          <p:nvPr/>
        </p:nvCxnSpPr>
        <p:spPr>
          <a:xfrm flipH="1">
            <a:off x="1967839" y="3478537"/>
            <a:ext cx="761999" cy="529794"/>
          </a:xfrm>
          <a:prstGeom prst="straightConnector1">
            <a:avLst/>
          </a:prstGeom>
          <a:noFill/>
          <a:ln w="25400" cap="flat">
            <a:solidFill>
              <a:srgbClr val="000000"/>
            </a:solidFill>
            <a:prstDash val="solid"/>
            <a:round/>
            <a:tailEnd type="triangle"/>
          </a:ln>
          <a:effectLst/>
          <a:sp3d/>
        </p:spPr>
        <p:style>
          <a:lnRef idx="0">
            <a:scrgbClr r="0" g="0" b="0"/>
          </a:lnRef>
          <a:fillRef idx="0">
            <a:scrgbClr r="0" g="0" b="0"/>
          </a:fillRef>
          <a:effectRef idx="0">
            <a:scrgbClr r="0" g="0" b="0"/>
          </a:effectRef>
          <a:fontRef idx="none"/>
        </p:style>
      </p:cxnSp>
      <p:sp>
        <p:nvSpPr>
          <p:cNvPr id="31" name="Rectangle 30"/>
          <p:cNvSpPr/>
          <p:nvPr/>
        </p:nvSpPr>
        <p:spPr>
          <a:xfrm>
            <a:off x="7575071" y="3515294"/>
            <a:ext cx="838692" cy="307777"/>
          </a:xfrm>
          <a:prstGeom prst="rect">
            <a:avLst/>
          </a:prstGeom>
        </p:spPr>
        <p:txBody>
          <a:bodyPr wrap="none">
            <a:spAutoFit/>
          </a:bodyPr>
          <a:lstStyle/>
          <a:p>
            <a:r>
              <a:rPr lang="en-US" sz="1400" smtClean="0"/>
              <a:t>outputs</a:t>
            </a:r>
            <a:endParaRPr lang="en-US" sz="1400" dirty="0"/>
          </a:p>
        </p:txBody>
      </p:sp>
      <p:sp>
        <p:nvSpPr>
          <p:cNvPr id="32" name="Rectangle 31"/>
          <p:cNvSpPr/>
          <p:nvPr/>
        </p:nvSpPr>
        <p:spPr>
          <a:xfrm>
            <a:off x="4158126" y="3773826"/>
            <a:ext cx="1326004" cy="307777"/>
          </a:xfrm>
          <a:prstGeom prst="rect">
            <a:avLst/>
          </a:prstGeom>
        </p:spPr>
        <p:txBody>
          <a:bodyPr wrap="none">
            <a:spAutoFit/>
          </a:bodyPr>
          <a:lstStyle/>
          <a:p>
            <a:r>
              <a:rPr lang="en-US" sz="1400" dirty="0" smtClean="0"/>
              <a:t>Output signal</a:t>
            </a:r>
            <a:endParaRPr lang="en-US" sz="1400" dirty="0"/>
          </a:p>
        </p:txBody>
      </p:sp>
    </p:spTree>
    <p:extLst>
      <p:ext uri="{BB962C8B-B14F-4D97-AF65-F5344CB8AC3E}">
        <p14:creationId xmlns:p14="http://schemas.microsoft.com/office/powerpoint/2010/main" val="959556470"/>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214" name="WHAT IS AN ARTIFICIAL NEURAL NETWORK?"/>
          <p:cNvSpPr txBox="1">
            <a:spLocks noGrp="1"/>
          </p:cNvSpPr>
          <p:nvPr>
            <p:ph type="title"/>
          </p:nvPr>
        </p:nvSpPr>
        <p:spPr>
          <a:xfrm>
            <a:off x="468153" y="505195"/>
            <a:ext cx="8486637" cy="1016266"/>
          </a:xfrm>
          <a:prstGeom prst="rect">
            <a:avLst/>
          </a:prstGeom>
        </p:spPr>
        <p:txBody>
          <a:bodyPr/>
          <a:lstStyle/>
          <a:p>
            <a:r>
              <a:rPr lang="en-GB" sz="2000" smtClean="0"/>
              <a:t>PERCEPTRON </a:t>
            </a:r>
            <a:r>
              <a:rPr lang="mr-IN" sz="2000" dirty="0" smtClean="0"/>
              <a:t>–</a:t>
            </a:r>
            <a:r>
              <a:rPr lang="en-GB" sz="2000" dirty="0" smtClean="0"/>
              <a:t> The basis of the Artificial Neural Network</a:t>
            </a:r>
            <a:endParaRPr sz="2000" dirty="0"/>
          </a:p>
        </p:txBody>
      </p:sp>
      <p:pic>
        <p:nvPicPr>
          <p:cNvPr id="215" name="Screenshot 2015-08-19 14.06.09.png" descr="Screenshot 2015-08-19 14.06.09.png"/>
          <p:cNvPicPr>
            <a:picLocks noChangeAspect="1"/>
          </p:cNvPicPr>
          <p:nvPr/>
        </p:nvPicPr>
        <p:blipFill>
          <a:blip r:embed="rId3">
            <a:extLst/>
          </a:blip>
          <a:stretch>
            <a:fillRect/>
          </a:stretch>
        </p:blipFill>
        <p:spPr>
          <a:xfrm>
            <a:off x="2035968" y="1211262"/>
            <a:ext cx="5291139" cy="3757977"/>
          </a:xfrm>
          <a:prstGeom prst="rect">
            <a:avLst/>
          </a:prstGeom>
          <a:ln w="12700">
            <a:miter lim="400000"/>
          </a:ln>
        </p:spPr>
      </p:pic>
      <p:grpSp>
        <p:nvGrpSpPr>
          <p:cNvPr id="6" name="Group 5"/>
          <p:cNvGrpSpPr/>
          <p:nvPr/>
        </p:nvGrpSpPr>
        <p:grpSpPr>
          <a:xfrm>
            <a:off x="526955" y="1278803"/>
            <a:ext cx="2478642" cy="3565052"/>
            <a:chOff x="526955" y="1278803"/>
            <a:chExt cx="2478642" cy="3565052"/>
          </a:xfrm>
        </p:grpSpPr>
        <p:grpSp>
          <p:nvGrpSpPr>
            <p:cNvPr id="12" name="Group 11"/>
            <p:cNvGrpSpPr/>
            <p:nvPr/>
          </p:nvGrpSpPr>
          <p:grpSpPr>
            <a:xfrm>
              <a:off x="526955" y="1290627"/>
              <a:ext cx="1663606" cy="461665"/>
              <a:chOff x="7186711" y="4236306"/>
              <a:chExt cx="1663606" cy="461665"/>
            </a:xfrm>
          </p:grpSpPr>
          <p:sp>
            <p:nvSpPr>
              <p:cNvPr id="13" name="Down Arrow 12"/>
              <p:cNvSpPr/>
              <p:nvPr/>
            </p:nvSpPr>
            <p:spPr>
              <a:xfrm rot="16200000">
                <a:off x="8330899" y="4118007"/>
                <a:ext cx="340571" cy="698265"/>
              </a:xfrm>
              <a:prstGeom prst="downArrow">
                <a:avLst/>
              </a:prstGeom>
              <a:solidFill>
                <a:srgbClr val="00B05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4" name="Rectangle 13"/>
              <p:cNvSpPr/>
              <p:nvPr/>
            </p:nvSpPr>
            <p:spPr>
              <a:xfrm>
                <a:off x="7186711" y="4236306"/>
                <a:ext cx="910827" cy="461665"/>
              </a:xfrm>
              <a:prstGeom prst="rect">
                <a:avLst/>
              </a:prstGeom>
              <a:solidFill>
                <a:srgbClr val="00B050"/>
              </a:solidFill>
            </p:spPr>
            <p:txBody>
              <a:bodyPr wrap="none">
                <a:spAutoFit/>
              </a:bodyPr>
              <a:lstStyle/>
              <a:p>
                <a:r>
                  <a:rPr lang="en-US" sz="1200" dirty="0" smtClean="0">
                    <a:solidFill>
                      <a:srgbClr val="FFFFFF"/>
                    </a:solidFill>
                  </a:rPr>
                  <a:t>Features /</a:t>
                </a:r>
                <a:br>
                  <a:rPr lang="en-US" sz="1200" dirty="0" smtClean="0">
                    <a:solidFill>
                      <a:srgbClr val="FFFFFF"/>
                    </a:solidFill>
                  </a:rPr>
                </a:br>
                <a:r>
                  <a:rPr lang="en-US" sz="1200" dirty="0" smtClean="0">
                    <a:solidFill>
                      <a:srgbClr val="FFFFFF"/>
                    </a:solidFill>
                  </a:rPr>
                  <a:t>Attributes</a:t>
                </a:r>
                <a:endParaRPr lang="en-US" sz="1200" dirty="0">
                  <a:solidFill>
                    <a:srgbClr val="FFFFFF"/>
                  </a:solidFill>
                </a:endParaRPr>
              </a:p>
            </p:txBody>
          </p:sp>
        </p:grpSp>
        <p:sp>
          <p:nvSpPr>
            <p:cNvPr id="5" name="Rectangle 4"/>
            <p:cNvSpPr/>
            <p:nvPr/>
          </p:nvSpPr>
          <p:spPr>
            <a:xfrm>
              <a:off x="2227497" y="1278803"/>
              <a:ext cx="778100" cy="3565052"/>
            </a:xfrm>
            <a:prstGeom prst="rect">
              <a:avLst/>
            </a:prstGeom>
            <a:solidFill>
              <a:srgbClr val="00B050">
                <a:alpha val="3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grpSp>
      <p:grpSp>
        <p:nvGrpSpPr>
          <p:cNvPr id="8" name="Group 7"/>
          <p:cNvGrpSpPr/>
          <p:nvPr/>
        </p:nvGrpSpPr>
        <p:grpSpPr>
          <a:xfrm>
            <a:off x="3878723" y="2200965"/>
            <a:ext cx="1741495" cy="2908187"/>
            <a:chOff x="3878723" y="2200965"/>
            <a:chExt cx="1741495" cy="2908187"/>
          </a:xfrm>
        </p:grpSpPr>
        <p:sp>
          <p:nvSpPr>
            <p:cNvPr id="20" name="Rectangle 19"/>
            <p:cNvSpPr/>
            <p:nvPr/>
          </p:nvSpPr>
          <p:spPr>
            <a:xfrm>
              <a:off x="3880581" y="2200965"/>
              <a:ext cx="1739637" cy="1899088"/>
            </a:xfrm>
            <a:prstGeom prst="rect">
              <a:avLst/>
            </a:prstGeom>
            <a:solidFill>
              <a:srgbClr val="7030A0">
                <a:alpha val="3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grpSp>
          <p:nvGrpSpPr>
            <p:cNvPr id="21" name="Group 20"/>
            <p:cNvGrpSpPr/>
            <p:nvPr/>
          </p:nvGrpSpPr>
          <p:grpSpPr>
            <a:xfrm>
              <a:off x="3878723" y="3594798"/>
              <a:ext cx="1741495" cy="1514354"/>
              <a:chOff x="5799599" y="4222403"/>
              <a:chExt cx="1741495" cy="1514354"/>
            </a:xfrm>
          </p:grpSpPr>
          <p:sp>
            <p:nvSpPr>
              <p:cNvPr id="22" name="Down Arrow 21"/>
              <p:cNvSpPr/>
              <p:nvPr/>
            </p:nvSpPr>
            <p:spPr>
              <a:xfrm rot="10800000">
                <a:off x="6358502" y="4222403"/>
                <a:ext cx="360514" cy="642054"/>
              </a:xfrm>
              <a:prstGeom prst="downArrow">
                <a:avLst/>
              </a:prstGeom>
              <a:solidFill>
                <a:srgbClr val="7030A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23" name="Rectangle 22"/>
              <p:cNvSpPr/>
              <p:nvPr/>
            </p:nvSpPr>
            <p:spPr>
              <a:xfrm>
                <a:off x="5799599" y="4905760"/>
                <a:ext cx="1741495" cy="830997"/>
              </a:xfrm>
              <a:prstGeom prst="rect">
                <a:avLst/>
              </a:prstGeom>
              <a:solidFill>
                <a:schemeClr val="accent6"/>
              </a:solidFill>
            </p:spPr>
            <p:txBody>
              <a:bodyPr wrap="square">
                <a:spAutoFit/>
              </a:bodyPr>
              <a:lstStyle/>
              <a:p>
                <a:r>
                  <a:rPr lang="en-US" sz="1200" dirty="0" smtClean="0">
                    <a:solidFill>
                      <a:srgbClr val="FFFFFF"/>
                    </a:solidFill>
                  </a:rPr>
                  <a:t>A way to aggregate</a:t>
                </a:r>
                <a:br>
                  <a:rPr lang="en-US" sz="1200" dirty="0" smtClean="0">
                    <a:solidFill>
                      <a:srgbClr val="FFFFFF"/>
                    </a:solidFill>
                  </a:rPr>
                </a:br>
                <a:r>
                  <a:rPr lang="en-US" sz="1200" dirty="0" smtClean="0">
                    <a:solidFill>
                      <a:srgbClr val="FFFFFF"/>
                    </a:solidFill>
                  </a:rPr>
                  <a:t>the contribute from</a:t>
                </a:r>
                <a:br>
                  <a:rPr lang="en-US" sz="1200" dirty="0" smtClean="0">
                    <a:solidFill>
                      <a:srgbClr val="FFFFFF"/>
                    </a:solidFill>
                  </a:rPr>
                </a:br>
                <a:r>
                  <a:rPr lang="en-US" sz="1200" dirty="0" smtClean="0">
                    <a:solidFill>
                      <a:srgbClr val="FFFFFF"/>
                    </a:solidFill>
                  </a:rPr>
                  <a:t>each input to create</a:t>
                </a:r>
                <a:br>
                  <a:rPr lang="en-US" sz="1200" dirty="0" smtClean="0">
                    <a:solidFill>
                      <a:srgbClr val="FFFFFF"/>
                    </a:solidFill>
                  </a:rPr>
                </a:br>
                <a:r>
                  <a:rPr lang="en-US" sz="1200" dirty="0" smtClean="0">
                    <a:solidFill>
                      <a:srgbClr val="FFFFFF"/>
                    </a:solidFill>
                  </a:rPr>
                  <a:t>a single value</a:t>
                </a:r>
                <a:endParaRPr lang="en-US" sz="1200" dirty="0">
                  <a:solidFill>
                    <a:srgbClr val="FFFFFF"/>
                  </a:solidFill>
                </a:endParaRPr>
              </a:p>
            </p:txBody>
          </p:sp>
        </p:grpSp>
      </p:grpSp>
      <p:grpSp>
        <p:nvGrpSpPr>
          <p:cNvPr id="9" name="Group 8"/>
          <p:cNvGrpSpPr/>
          <p:nvPr/>
        </p:nvGrpSpPr>
        <p:grpSpPr>
          <a:xfrm>
            <a:off x="5681234" y="2205535"/>
            <a:ext cx="1645873" cy="2903617"/>
            <a:chOff x="5681234" y="2205535"/>
            <a:chExt cx="1645873" cy="2903617"/>
          </a:xfrm>
        </p:grpSpPr>
        <p:grpSp>
          <p:nvGrpSpPr>
            <p:cNvPr id="4" name="Group 3"/>
            <p:cNvGrpSpPr/>
            <p:nvPr/>
          </p:nvGrpSpPr>
          <p:grpSpPr>
            <a:xfrm>
              <a:off x="5681235" y="3547675"/>
              <a:ext cx="1645872" cy="1561477"/>
              <a:chOff x="5958072" y="3282378"/>
              <a:chExt cx="1645872" cy="1561477"/>
            </a:xfrm>
          </p:grpSpPr>
          <p:sp>
            <p:nvSpPr>
              <p:cNvPr id="2" name="Down Arrow 1"/>
              <p:cNvSpPr/>
              <p:nvPr/>
            </p:nvSpPr>
            <p:spPr>
              <a:xfrm rot="10800000">
                <a:off x="6540611" y="3282378"/>
                <a:ext cx="340571" cy="698265"/>
              </a:xfrm>
              <a:prstGeom prst="downArrow">
                <a:avLst/>
              </a:prstGeom>
              <a:solidFill>
                <a:schemeClr val="accent5"/>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3" name="Rectangle 2"/>
              <p:cNvSpPr/>
              <p:nvPr/>
            </p:nvSpPr>
            <p:spPr>
              <a:xfrm>
                <a:off x="5958072" y="4012858"/>
                <a:ext cx="1645872" cy="830997"/>
              </a:xfrm>
              <a:prstGeom prst="rect">
                <a:avLst/>
              </a:prstGeom>
              <a:solidFill>
                <a:schemeClr val="accent5"/>
              </a:solidFill>
            </p:spPr>
            <p:txBody>
              <a:bodyPr wrap="square">
                <a:spAutoFit/>
              </a:bodyPr>
              <a:lstStyle/>
              <a:p>
                <a:r>
                  <a:rPr lang="en-US" sz="1200" dirty="0" smtClean="0">
                    <a:solidFill>
                      <a:srgbClr val="FFFFFF"/>
                    </a:solidFill>
                  </a:rPr>
                  <a:t>Activation Function</a:t>
                </a:r>
              </a:p>
              <a:p>
                <a:pPr marL="171450" indent="-171450">
                  <a:buFontTx/>
                  <a:buChar char="-"/>
                </a:pPr>
                <a:r>
                  <a:rPr lang="en-US" sz="1200" dirty="0" smtClean="0">
                    <a:solidFill>
                      <a:srgbClr val="FFFFFF"/>
                    </a:solidFill>
                  </a:rPr>
                  <a:t>Linear</a:t>
                </a:r>
              </a:p>
              <a:p>
                <a:pPr marL="171450" indent="-171450">
                  <a:buFontTx/>
                  <a:buChar char="-"/>
                </a:pPr>
                <a:r>
                  <a:rPr lang="en-US" sz="1200" dirty="0" smtClean="0">
                    <a:solidFill>
                      <a:srgbClr val="FFFFFF"/>
                    </a:solidFill>
                  </a:rPr>
                  <a:t>Non-linear </a:t>
                </a:r>
                <a:br>
                  <a:rPr lang="en-US" sz="1200" dirty="0" smtClean="0">
                    <a:solidFill>
                      <a:srgbClr val="FFFFFF"/>
                    </a:solidFill>
                  </a:rPr>
                </a:br>
                <a:r>
                  <a:rPr lang="en-US" sz="1200" dirty="0" smtClean="0">
                    <a:solidFill>
                      <a:srgbClr val="FFFFFF"/>
                    </a:solidFill>
                  </a:rPr>
                  <a:t>(e.g. Sigmoidal)</a:t>
                </a:r>
                <a:endParaRPr lang="en-US" sz="1200" dirty="0">
                  <a:solidFill>
                    <a:srgbClr val="FFFFFF"/>
                  </a:solidFill>
                </a:endParaRPr>
              </a:p>
            </p:txBody>
          </p:sp>
        </p:grpSp>
        <p:sp>
          <p:nvSpPr>
            <p:cNvPr id="24" name="Rectangle 23"/>
            <p:cNvSpPr/>
            <p:nvPr/>
          </p:nvSpPr>
          <p:spPr>
            <a:xfrm>
              <a:off x="5681234" y="2205535"/>
              <a:ext cx="1645873" cy="1899088"/>
            </a:xfrm>
            <a:prstGeom prst="rect">
              <a:avLst/>
            </a:prstGeom>
            <a:solidFill>
              <a:schemeClr val="accent5">
                <a:alpha val="3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grpSp>
      <p:grpSp>
        <p:nvGrpSpPr>
          <p:cNvPr id="7" name="Group 6"/>
          <p:cNvGrpSpPr/>
          <p:nvPr/>
        </p:nvGrpSpPr>
        <p:grpSpPr>
          <a:xfrm>
            <a:off x="3037144" y="1158608"/>
            <a:ext cx="3338235" cy="3685247"/>
            <a:chOff x="3038370" y="1158608"/>
            <a:chExt cx="3338235" cy="3685247"/>
          </a:xfrm>
        </p:grpSpPr>
        <p:grpSp>
          <p:nvGrpSpPr>
            <p:cNvPr id="26" name="Group 25"/>
            <p:cNvGrpSpPr/>
            <p:nvPr/>
          </p:nvGrpSpPr>
          <p:grpSpPr>
            <a:xfrm>
              <a:off x="3778020" y="1158608"/>
              <a:ext cx="2598585" cy="830997"/>
              <a:chOff x="6494288" y="4120195"/>
              <a:chExt cx="2598585" cy="830997"/>
            </a:xfrm>
          </p:grpSpPr>
          <p:sp>
            <p:nvSpPr>
              <p:cNvPr id="27" name="Down Arrow 26"/>
              <p:cNvSpPr/>
              <p:nvPr/>
            </p:nvSpPr>
            <p:spPr>
              <a:xfrm rot="5400000">
                <a:off x="6673135" y="4133915"/>
                <a:ext cx="340571" cy="698265"/>
              </a:xfrm>
              <a:prstGeom prst="downArrow">
                <a:avLst/>
              </a:prstGeom>
              <a:solidFill>
                <a:srgbClr val="0070C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28" name="Rectangle 27"/>
              <p:cNvSpPr/>
              <p:nvPr/>
            </p:nvSpPr>
            <p:spPr>
              <a:xfrm>
                <a:off x="7266732" y="4120195"/>
                <a:ext cx="1826141" cy="830997"/>
              </a:xfrm>
              <a:prstGeom prst="rect">
                <a:avLst/>
              </a:prstGeom>
              <a:solidFill>
                <a:srgbClr val="0070C0"/>
              </a:solidFill>
            </p:spPr>
            <p:txBody>
              <a:bodyPr wrap="none">
                <a:spAutoFit/>
              </a:bodyPr>
              <a:lstStyle/>
              <a:p>
                <a:r>
                  <a:rPr lang="en-US" sz="1200" dirty="0" smtClean="0">
                    <a:solidFill>
                      <a:srgbClr val="FFFFFF"/>
                    </a:solidFill>
                  </a:rPr>
                  <a:t>A way of</a:t>
                </a:r>
                <a:br>
                  <a:rPr lang="en-US" sz="1200" dirty="0" smtClean="0">
                    <a:solidFill>
                      <a:srgbClr val="FFFFFF"/>
                    </a:solidFill>
                  </a:rPr>
                </a:br>
                <a:r>
                  <a:rPr lang="en-US" sz="1200" dirty="0" smtClean="0">
                    <a:solidFill>
                      <a:srgbClr val="FFFFFF"/>
                    </a:solidFill>
                  </a:rPr>
                  <a:t>representing the  </a:t>
                </a:r>
                <a:br>
                  <a:rPr lang="en-US" sz="1200" dirty="0" smtClean="0">
                    <a:solidFill>
                      <a:srgbClr val="FFFFFF"/>
                    </a:solidFill>
                  </a:rPr>
                </a:br>
                <a:r>
                  <a:rPr lang="en-US" sz="1200" dirty="0" smtClean="0">
                    <a:solidFill>
                      <a:srgbClr val="FFFFFF"/>
                    </a:solidFill>
                  </a:rPr>
                  <a:t>relative importance of </a:t>
                </a:r>
                <a:br>
                  <a:rPr lang="en-US" sz="1200" dirty="0" smtClean="0">
                    <a:solidFill>
                      <a:srgbClr val="FFFFFF"/>
                    </a:solidFill>
                  </a:rPr>
                </a:br>
                <a:r>
                  <a:rPr lang="en-US" sz="1200" dirty="0" smtClean="0">
                    <a:solidFill>
                      <a:srgbClr val="FFFFFF"/>
                    </a:solidFill>
                  </a:rPr>
                  <a:t>the attribute</a:t>
                </a:r>
                <a:endParaRPr lang="en-US" sz="1200" dirty="0">
                  <a:solidFill>
                    <a:srgbClr val="FFFFFF"/>
                  </a:solidFill>
                </a:endParaRPr>
              </a:p>
            </p:txBody>
          </p:sp>
        </p:grpSp>
        <p:sp>
          <p:nvSpPr>
            <p:cNvPr id="29" name="Rectangle 28"/>
            <p:cNvSpPr/>
            <p:nvPr/>
          </p:nvSpPr>
          <p:spPr>
            <a:xfrm>
              <a:off x="3038370" y="1278803"/>
              <a:ext cx="697058" cy="3565052"/>
            </a:xfrm>
            <a:prstGeom prst="rect">
              <a:avLst/>
            </a:prstGeom>
            <a:solidFill>
              <a:srgbClr val="00B0F0">
                <a:alpha val="3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grpSp>
      <p:grpSp>
        <p:nvGrpSpPr>
          <p:cNvPr id="10" name="Group 9"/>
          <p:cNvGrpSpPr/>
          <p:nvPr/>
        </p:nvGrpSpPr>
        <p:grpSpPr>
          <a:xfrm>
            <a:off x="6445846" y="1162763"/>
            <a:ext cx="2578558" cy="830997"/>
            <a:chOff x="6445846" y="1162763"/>
            <a:chExt cx="2578558" cy="830997"/>
          </a:xfrm>
        </p:grpSpPr>
        <p:sp>
          <p:nvSpPr>
            <p:cNvPr id="33" name="Down Arrow 32"/>
            <p:cNvSpPr/>
            <p:nvPr/>
          </p:nvSpPr>
          <p:spPr>
            <a:xfrm rot="5400000">
              <a:off x="6624693" y="1176483"/>
              <a:ext cx="340571" cy="698265"/>
            </a:xfrm>
            <a:prstGeom prst="downArrow">
              <a:avLst/>
            </a:prstGeom>
            <a:solidFill>
              <a:srgbClr val="0070C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34" name="Rectangle 33"/>
            <p:cNvSpPr/>
            <p:nvPr/>
          </p:nvSpPr>
          <p:spPr>
            <a:xfrm>
              <a:off x="7238339" y="1162763"/>
              <a:ext cx="1786065" cy="830997"/>
            </a:xfrm>
            <a:prstGeom prst="rect">
              <a:avLst/>
            </a:prstGeom>
            <a:solidFill>
              <a:srgbClr val="0070C0"/>
            </a:solidFill>
          </p:spPr>
          <p:txBody>
            <a:bodyPr wrap="none">
              <a:spAutoFit/>
            </a:bodyPr>
            <a:lstStyle/>
            <a:p>
              <a:r>
                <a:rPr lang="en-US" sz="1200" dirty="0" smtClean="0">
                  <a:solidFill>
                    <a:srgbClr val="FFFFFF"/>
                  </a:solidFill>
                </a:rPr>
                <a:t>These are like your </a:t>
              </a:r>
              <a:br>
                <a:rPr lang="en-US" sz="1200" dirty="0" smtClean="0">
                  <a:solidFill>
                    <a:srgbClr val="FFFFFF"/>
                  </a:solidFill>
                </a:rPr>
              </a:br>
              <a:r>
                <a:rPr lang="en-US" sz="1200" dirty="0" smtClean="0">
                  <a:solidFill>
                    <a:srgbClr val="FFFFFF"/>
                  </a:solidFill>
                </a:rPr>
                <a:t>“Coefficients” from </a:t>
              </a:r>
              <a:br>
                <a:rPr lang="en-US" sz="1200" dirty="0" smtClean="0">
                  <a:solidFill>
                    <a:srgbClr val="FFFFFF"/>
                  </a:solidFill>
                </a:rPr>
              </a:br>
              <a:r>
                <a:rPr lang="en-US" sz="1200" dirty="0" smtClean="0">
                  <a:solidFill>
                    <a:srgbClr val="FFFFFF"/>
                  </a:solidFill>
                </a:rPr>
                <a:t>Linear / Logistic </a:t>
              </a:r>
              <a:br>
                <a:rPr lang="en-US" sz="1200" dirty="0" smtClean="0">
                  <a:solidFill>
                    <a:srgbClr val="FFFFFF"/>
                  </a:solidFill>
                </a:rPr>
              </a:br>
              <a:r>
                <a:rPr lang="en-US" sz="1200" dirty="0" smtClean="0">
                  <a:solidFill>
                    <a:srgbClr val="FFFFFF"/>
                  </a:solidFill>
                </a:rPr>
                <a:t>Regression Modelling</a:t>
              </a:r>
              <a:endParaRPr lang="en-US" sz="1200" dirty="0">
                <a:solidFill>
                  <a:srgbClr val="FFFFFF"/>
                </a:solidFill>
              </a:endParaRPr>
            </a:p>
          </p:txBody>
        </p:sp>
      </p:grpSp>
      <p:grpSp>
        <p:nvGrpSpPr>
          <p:cNvPr id="18" name="Group 17"/>
          <p:cNvGrpSpPr/>
          <p:nvPr/>
        </p:nvGrpSpPr>
        <p:grpSpPr>
          <a:xfrm>
            <a:off x="7391067" y="3839330"/>
            <a:ext cx="1778795" cy="1004525"/>
            <a:chOff x="7391067" y="3839330"/>
            <a:chExt cx="1778795" cy="1004525"/>
          </a:xfrm>
        </p:grpSpPr>
        <p:sp>
          <p:nvSpPr>
            <p:cNvPr id="37" name="Rectangle 36"/>
            <p:cNvSpPr/>
            <p:nvPr/>
          </p:nvSpPr>
          <p:spPr>
            <a:xfrm>
              <a:off x="7518636" y="3839330"/>
              <a:ext cx="1651226" cy="276999"/>
            </a:xfrm>
            <a:prstGeom prst="rect">
              <a:avLst/>
            </a:prstGeom>
            <a:solidFill>
              <a:schemeClr val="accent5"/>
            </a:solidFill>
          </p:spPr>
          <p:txBody>
            <a:bodyPr wrap="square">
              <a:spAutoFit/>
            </a:bodyPr>
            <a:lstStyle/>
            <a:p>
              <a:r>
                <a:rPr lang="en-US" sz="1200" dirty="0" smtClean="0">
                  <a:solidFill>
                    <a:srgbClr val="FFFFFF"/>
                  </a:solidFill>
                </a:rPr>
                <a:t>“Mapping”</a:t>
              </a:r>
              <a:endParaRPr lang="en-US" sz="1200" dirty="0">
                <a:solidFill>
                  <a:srgbClr val="FFFFFF"/>
                </a:solidFill>
              </a:endParaRPr>
            </a:p>
          </p:txBody>
        </p:sp>
        <p:sp>
          <p:nvSpPr>
            <p:cNvPr id="11" name="Bent-Up Arrow 10"/>
            <p:cNvSpPr/>
            <p:nvPr/>
          </p:nvSpPr>
          <p:spPr>
            <a:xfrm rot="5400000" flipV="1">
              <a:off x="7610072" y="4017847"/>
              <a:ext cx="607003" cy="1045013"/>
            </a:xfrm>
            <a:prstGeom prst="bentUpArrow">
              <a:avLst/>
            </a:prstGeom>
            <a:solidFill>
              <a:srgbClr val="FF00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224" name="WHAT IS AN ARTIFICIAL NEURAL NETWORK?"/>
          <p:cNvSpPr txBox="1">
            <a:spLocks noGrp="1"/>
          </p:cNvSpPr>
          <p:nvPr>
            <p:ph type="title"/>
          </p:nvPr>
        </p:nvSpPr>
        <p:spPr>
          <a:prstGeom prst="rect">
            <a:avLst/>
          </a:prstGeom>
        </p:spPr>
        <p:txBody>
          <a:bodyPr/>
          <a:lstStyle/>
          <a:p>
            <a:r>
              <a:t>WHAT IS AN ARTIFICIAL NEURAL NETWORK?</a:t>
            </a:r>
          </a:p>
        </p:txBody>
      </p:sp>
      <p:pic>
        <p:nvPicPr>
          <p:cNvPr id="225" name="Screenshot 2015-08-19 14.06.09.png" descr="Screenshot 2015-08-19 14.06.09.png"/>
          <p:cNvPicPr>
            <a:picLocks noChangeAspect="1"/>
          </p:cNvPicPr>
          <p:nvPr/>
        </p:nvPicPr>
        <p:blipFill>
          <a:blip r:embed="rId2">
            <a:extLst/>
          </a:blip>
          <a:stretch>
            <a:fillRect/>
          </a:stretch>
        </p:blipFill>
        <p:spPr>
          <a:xfrm>
            <a:off x="3737768" y="1147762"/>
            <a:ext cx="5291139" cy="3757977"/>
          </a:xfrm>
          <a:prstGeom prst="rect">
            <a:avLst/>
          </a:prstGeom>
          <a:ln w="12700">
            <a:miter lim="400000"/>
          </a:ln>
        </p:spPr>
      </p:pic>
      <p:sp>
        <p:nvSpPr>
          <p:cNvPr id="226" name="A computational system comprised of layers and each layer is built of interconnected perceptrons"/>
          <p:cNvSpPr txBox="1">
            <a:spLocks noGrp="1"/>
          </p:cNvSpPr>
          <p:nvPr>
            <p:ph type="body" sz="half" idx="1"/>
          </p:nvPr>
        </p:nvSpPr>
        <p:spPr>
          <a:xfrm>
            <a:off x="468153" y="983297"/>
            <a:ext cx="3302964" cy="4030980"/>
          </a:xfrm>
          <a:prstGeom prst="rect">
            <a:avLst/>
          </a:prstGeom>
        </p:spPr>
        <p:txBody>
          <a:bodyPr/>
          <a:lstStyle/>
          <a:p>
            <a:pPr marL="0" indent="0">
              <a:lnSpc>
                <a:spcPct val="100000"/>
              </a:lnSpc>
              <a:spcBef>
                <a:spcPts val="1200"/>
              </a:spcBef>
              <a:buSzTx/>
              <a:buFontTx/>
              <a:buNone/>
            </a:pPr>
            <a:endParaRPr/>
          </a:p>
          <a:p>
            <a:pPr marL="0" indent="0">
              <a:lnSpc>
                <a:spcPct val="100000"/>
              </a:lnSpc>
              <a:spcBef>
                <a:spcPts val="1200"/>
              </a:spcBef>
              <a:buSzTx/>
              <a:buFontTx/>
              <a:buNone/>
            </a:pPr>
            <a:r>
              <a:t>A computational system comprised of layers and each layer is built of interconnected perceptrons</a:t>
            </a: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Screenshot 2015-08-19 12.01.35.png" descr="Screenshot 2015-08-19 12.01.35.png"/>
          <p:cNvPicPr>
            <a:picLocks noChangeAspect="1"/>
          </p:cNvPicPr>
          <p:nvPr/>
        </p:nvPicPr>
        <p:blipFill>
          <a:blip r:embed="rId3">
            <a:extLst/>
          </a:blip>
          <a:stretch>
            <a:fillRect/>
          </a:stretch>
        </p:blipFill>
        <p:spPr>
          <a:xfrm>
            <a:off x="5367337" y="881062"/>
            <a:ext cx="3776663" cy="2485078"/>
          </a:xfrm>
          <a:prstGeom prst="rect">
            <a:avLst/>
          </a:prstGeom>
          <a:ln w="12700">
            <a:miter lim="400000"/>
          </a:ln>
        </p:spPr>
      </p:pic>
      <p:sp>
        <p:nvSpPr>
          <p:cNvPr id="22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234" name="SINGLE PERCEPTRON"/>
          <p:cNvSpPr txBox="1">
            <a:spLocks noGrp="1"/>
          </p:cNvSpPr>
          <p:nvPr>
            <p:ph type="title"/>
          </p:nvPr>
        </p:nvSpPr>
        <p:spPr>
          <a:prstGeom prst="rect">
            <a:avLst/>
          </a:prstGeom>
        </p:spPr>
        <p:txBody>
          <a:bodyPr/>
          <a:lstStyle/>
          <a:p>
            <a:r>
              <a:t>SINGLE PERCEPTRON</a:t>
            </a:r>
          </a:p>
        </p:txBody>
      </p:sp>
      <p:sp>
        <p:nvSpPr>
          <p:cNvPr id="235" name="Takes in input and uses an activation function in order to output"/>
          <p:cNvSpPr txBox="1">
            <a:spLocks noGrp="1"/>
          </p:cNvSpPr>
          <p:nvPr>
            <p:ph type="body" sz="half" idx="1"/>
          </p:nvPr>
        </p:nvSpPr>
        <p:spPr>
          <a:xfrm>
            <a:off x="468153" y="983297"/>
            <a:ext cx="4827758" cy="4030980"/>
          </a:xfrm>
          <a:prstGeom prst="rect">
            <a:avLst/>
          </a:prstGeom>
        </p:spPr>
        <p:txBody>
          <a:bodyPr/>
          <a:lstStyle/>
          <a:p>
            <a:pPr marL="0" indent="0">
              <a:lnSpc>
                <a:spcPct val="100000"/>
              </a:lnSpc>
              <a:spcBef>
                <a:spcPts val="1200"/>
              </a:spcBef>
              <a:buSzTx/>
              <a:buFontTx/>
              <a:buNone/>
            </a:pPr>
            <a:endParaRPr/>
          </a:p>
          <a:p>
            <a:pPr marL="0" indent="0">
              <a:lnSpc>
                <a:spcPct val="100000"/>
              </a:lnSpc>
              <a:spcBef>
                <a:spcPts val="1200"/>
              </a:spcBef>
              <a:buSzTx/>
              <a:buFontTx/>
              <a:buNone/>
            </a:pPr>
            <a:r>
              <a:t>Takes in input and uses an activation function in order to output</a:t>
            </a:r>
          </a:p>
        </p:txBody>
      </p:sp>
      <p:pic>
        <p:nvPicPr>
          <p:cNvPr id="236" name="Screenshot 2015-08-19 12.01.51.png" descr="Screenshot 2015-08-19 12.01.51.png"/>
          <p:cNvPicPr>
            <a:picLocks noChangeAspect="1"/>
          </p:cNvPicPr>
          <p:nvPr/>
        </p:nvPicPr>
        <p:blipFill>
          <a:blip r:embed="rId4">
            <a:extLst/>
          </a:blip>
          <a:stretch>
            <a:fillRect/>
          </a:stretch>
        </p:blipFill>
        <p:spPr>
          <a:xfrm>
            <a:off x="5437253" y="3492500"/>
            <a:ext cx="3636831" cy="14097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 name="Screenshot 2015-08-19 12.01.35.png" descr="Screenshot 2015-08-19 12.01.35.png"/>
          <p:cNvPicPr>
            <a:picLocks noChangeAspect="1"/>
          </p:cNvPicPr>
          <p:nvPr/>
        </p:nvPicPr>
        <p:blipFill>
          <a:blip r:embed="rId2">
            <a:extLst/>
          </a:blip>
          <a:stretch>
            <a:fillRect/>
          </a:stretch>
        </p:blipFill>
        <p:spPr>
          <a:xfrm>
            <a:off x="5367337" y="881062"/>
            <a:ext cx="3776663" cy="2485078"/>
          </a:xfrm>
          <a:prstGeom prst="rect">
            <a:avLst/>
          </a:prstGeom>
          <a:ln w="12700">
            <a:miter lim="400000"/>
          </a:ln>
        </p:spPr>
      </p:pic>
      <p:sp>
        <p:nvSpPr>
          <p:cNvPr id="24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246" name="SINGLE PERCEPTRON"/>
          <p:cNvSpPr txBox="1">
            <a:spLocks noGrp="1"/>
          </p:cNvSpPr>
          <p:nvPr>
            <p:ph type="title"/>
          </p:nvPr>
        </p:nvSpPr>
        <p:spPr>
          <a:prstGeom prst="rect">
            <a:avLst/>
          </a:prstGeom>
        </p:spPr>
        <p:txBody>
          <a:bodyPr/>
          <a:lstStyle/>
          <a:p>
            <a:r>
              <a:t>SINGLE PERCEPTRON</a:t>
            </a:r>
          </a:p>
        </p:txBody>
      </p:sp>
      <p:sp>
        <p:nvSpPr>
          <p:cNvPr id="247" name="Takes in input and uses an activation function in order to output…"/>
          <p:cNvSpPr txBox="1">
            <a:spLocks noGrp="1"/>
          </p:cNvSpPr>
          <p:nvPr>
            <p:ph type="body" sz="half" idx="1"/>
          </p:nvPr>
        </p:nvSpPr>
        <p:spPr>
          <a:xfrm>
            <a:off x="468153" y="983297"/>
            <a:ext cx="4827758" cy="4030980"/>
          </a:xfrm>
          <a:prstGeom prst="rect">
            <a:avLst/>
          </a:prstGeom>
        </p:spPr>
        <p:txBody>
          <a:bodyPr/>
          <a:lstStyle/>
          <a:p>
            <a:pPr marL="0" indent="0">
              <a:lnSpc>
                <a:spcPct val="100000"/>
              </a:lnSpc>
              <a:spcBef>
                <a:spcPts val="1200"/>
              </a:spcBef>
              <a:buSzTx/>
              <a:buFontTx/>
              <a:buNone/>
            </a:pPr>
            <a:endParaRPr/>
          </a:p>
          <a:p>
            <a:pPr marL="0" indent="0">
              <a:lnSpc>
                <a:spcPct val="100000"/>
              </a:lnSpc>
              <a:spcBef>
                <a:spcPts val="1200"/>
              </a:spcBef>
              <a:buSzTx/>
              <a:buFontTx/>
              <a:buNone/>
            </a:pPr>
            <a:r>
              <a:t>Takes in input and uses an activation function in order to output</a:t>
            </a:r>
          </a:p>
          <a:p>
            <a:pPr marL="0" indent="0">
              <a:lnSpc>
                <a:spcPct val="100000"/>
              </a:lnSpc>
              <a:spcBef>
                <a:spcPts val="1200"/>
              </a:spcBef>
              <a:buSzTx/>
              <a:buFontTx/>
              <a:buNone/>
            </a:pPr>
            <a:endParaRPr/>
          </a:p>
          <a:p>
            <a:pPr marL="0" indent="0">
              <a:lnSpc>
                <a:spcPct val="100000"/>
              </a:lnSpc>
              <a:spcBef>
                <a:spcPts val="1200"/>
              </a:spcBef>
              <a:buSzTx/>
              <a:buFontTx/>
              <a:buNone/>
            </a:pPr>
            <a:r>
              <a:t>What is z?</a:t>
            </a:r>
          </a:p>
        </p:txBody>
      </p:sp>
      <p:pic>
        <p:nvPicPr>
          <p:cNvPr id="248" name="Screenshot 2015-08-19 12.01.51.png" descr="Screenshot 2015-08-19 12.01.51.png"/>
          <p:cNvPicPr>
            <a:picLocks noChangeAspect="1"/>
          </p:cNvPicPr>
          <p:nvPr/>
        </p:nvPicPr>
        <p:blipFill>
          <a:blip r:embed="rId3">
            <a:extLst/>
          </a:blip>
          <a:stretch>
            <a:fillRect/>
          </a:stretch>
        </p:blipFill>
        <p:spPr>
          <a:xfrm>
            <a:off x="5437253" y="3492500"/>
            <a:ext cx="3636831" cy="14097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 name="Screenshot 2015-08-19 12.01.35.png" descr="Screenshot 2015-08-19 12.01.35.png"/>
          <p:cNvPicPr>
            <a:picLocks noChangeAspect="1"/>
          </p:cNvPicPr>
          <p:nvPr/>
        </p:nvPicPr>
        <p:blipFill>
          <a:blip r:embed="rId2">
            <a:extLst/>
          </a:blip>
          <a:stretch>
            <a:fillRect/>
          </a:stretch>
        </p:blipFill>
        <p:spPr>
          <a:xfrm>
            <a:off x="5367337" y="881062"/>
            <a:ext cx="3776663" cy="2485078"/>
          </a:xfrm>
          <a:prstGeom prst="rect">
            <a:avLst/>
          </a:prstGeom>
          <a:ln w="12700">
            <a:miter lim="400000"/>
          </a:ln>
        </p:spPr>
      </p:pic>
      <p:sp>
        <p:nvSpPr>
          <p:cNvPr id="25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
        <p:nvSpPr>
          <p:cNvPr id="256" name="SINGLE PERCEPTRON"/>
          <p:cNvSpPr txBox="1">
            <a:spLocks noGrp="1"/>
          </p:cNvSpPr>
          <p:nvPr>
            <p:ph type="title"/>
          </p:nvPr>
        </p:nvSpPr>
        <p:spPr>
          <a:prstGeom prst="rect">
            <a:avLst/>
          </a:prstGeom>
        </p:spPr>
        <p:txBody>
          <a:bodyPr/>
          <a:lstStyle/>
          <a:p>
            <a:r>
              <a:t>SINGLE PERCEPTRON</a:t>
            </a:r>
          </a:p>
        </p:txBody>
      </p:sp>
      <p:sp>
        <p:nvSpPr>
          <p:cNvPr id="257" name="Takes in input and uses an activation function in order to output.…"/>
          <p:cNvSpPr txBox="1">
            <a:spLocks noGrp="1"/>
          </p:cNvSpPr>
          <p:nvPr>
            <p:ph type="body" sz="half" idx="1"/>
          </p:nvPr>
        </p:nvSpPr>
        <p:spPr>
          <a:xfrm>
            <a:off x="468153" y="983297"/>
            <a:ext cx="4827758" cy="4030980"/>
          </a:xfrm>
          <a:prstGeom prst="rect">
            <a:avLst/>
          </a:prstGeom>
        </p:spPr>
        <p:txBody>
          <a:bodyPr/>
          <a:lstStyle/>
          <a:p>
            <a:pPr marL="0" indent="0">
              <a:lnSpc>
                <a:spcPct val="100000"/>
              </a:lnSpc>
              <a:spcBef>
                <a:spcPts val="1200"/>
              </a:spcBef>
              <a:buSzTx/>
              <a:buFontTx/>
              <a:buNone/>
            </a:pPr>
            <a:endParaRPr dirty="0"/>
          </a:p>
          <a:p>
            <a:pPr marL="0" indent="0">
              <a:lnSpc>
                <a:spcPct val="100000"/>
              </a:lnSpc>
              <a:spcBef>
                <a:spcPts val="1200"/>
              </a:spcBef>
              <a:buSzTx/>
              <a:buFontTx/>
              <a:buNone/>
            </a:pPr>
            <a:r>
              <a:rPr dirty="0"/>
              <a:t>Takes in input and uses an activation function in order to output.</a:t>
            </a:r>
          </a:p>
          <a:p>
            <a:pPr marL="0" indent="0">
              <a:lnSpc>
                <a:spcPct val="100000"/>
              </a:lnSpc>
              <a:spcBef>
                <a:spcPts val="1200"/>
              </a:spcBef>
              <a:buSzTx/>
              <a:buFontTx/>
              <a:buNone/>
            </a:pPr>
            <a:endParaRPr dirty="0"/>
          </a:p>
          <a:p>
            <a:pPr marL="0" indent="0">
              <a:lnSpc>
                <a:spcPct val="100000"/>
              </a:lnSpc>
              <a:spcBef>
                <a:spcPts val="1200"/>
              </a:spcBef>
              <a:buSzTx/>
              <a:buFontTx/>
              <a:buNone/>
            </a:pPr>
            <a:r>
              <a:rPr dirty="0"/>
              <a:t>z is a weighted sum on the inputs.</a:t>
            </a:r>
          </a:p>
          <a:p>
            <a:pPr marL="0" indent="0">
              <a:lnSpc>
                <a:spcPct val="100000"/>
              </a:lnSpc>
              <a:spcBef>
                <a:spcPts val="1200"/>
              </a:spcBef>
              <a:buSzTx/>
              <a:buFontTx/>
              <a:buNone/>
            </a:pPr>
            <a:endParaRPr dirty="0"/>
          </a:p>
          <a:p>
            <a:pPr marL="0" indent="0">
              <a:lnSpc>
                <a:spcPct val="100000"/>
              </a:lnSpc>
              <a:spcBef>
                <a:spcPts val="1200"/>
              </a:spcBef>
              <a:buSzTx/>
              <a:buFontTx/>
              <a:buNone/>
            </a:pPr>
            <a:endParaRPr dirty="0"/>
          </a:p>
          <a:p>
            <a:pPr marL="0" indent="0">
              <a:lnSpc>
                <a:spcPct val="100000"/>
              </a:lnSpc>
              <a:spcBef>
                <a:spcPts val="1200"/>
              </a:spcBef>
              <a:buSzTx/>
              <a:buFontTx/>
              <a:buNone/>
            </a:pPr>
            <a:endParaRPr dirty="0"/>
          </a:p>
          <a:p>
            <a:pPr marL="0" indent="0">
              <a:lnSpc>
                <a:spcPct val="100000"/>
              </a:lnSpc>
              <a:spcBef>
                <a:spcPts val="1200"/>
              </a:spcBef>
              <a:buSzTx/>
              <a:buFontTx/>
              <a:buNone/>
            </a:pPr>
            <a:r>
              <a:rPr dirty="0"/>
              <a:t>Where w</a:t>
            </a:r>
            <a:r>
              <a:rPr baseline="-5999" dirty="0"/>
              <a:t>i</a:t>
            </a:r>
            <a:r>
              <a:rPr dirty="0"/>
              <a:t> is the weight on input x</a:t>
            </a:r>
            <a:r>
              <a:rPr baseline="-5999" dirty="0"/>
              <a:t>i</a:t>
            </a:r>
          </a:p>
          <a:p>
            <a:pPr marL="0" indent="0">
              <a:lnSpc>
                <a:spcPct val="100000"/>
              </a:lnSpc>
              <a:spcBef>
                <a:spcPts val="1200"/>
              </a:spcBef>
              <a:buSzTx/>
              <a:buFontTx/>
              <a:buNone/>
            </a:pPr>
            <a:endParaRPr baseline="-5999" dirty="0"/>
          </a:p>
        </p:txBody>
      </p:sp>
      <p:pic>
        <p:nvPicPr>
          <p:cNvPr id="258" name="Screenshot 2015-08-19 12.01.51.png" descr="Screenshot 2015-08-19 12.01.51.png"/>
          <p:cNvPicPr>
            <a:picLocks noChangeAspect="1"/>
          </p:cNvPicPr>
          <p:nvPr/>
        </p:nvPicPr>
        <p:blipFill>
          <a:blip r:embed="rId3">
            <a:extLst/>
          </a:blip>
          <a:stretch>
            <a:fillRect/>
          </a:stretch>
        </p:blipFill>
        <p:spPr>
          <a:xfrm>
            <a:off x="5437253" y="3492500"/>
            <a:ext cx="3636831" cy="1409700"/>
          </a:xfrm>
          <a:prstGeom prst="rect">
            <a:avLst/>
          </a:prstGeom>
          <a:ln w="12700">
            <a:miter lim="400000"/>
          </a:ln>
        </p:spPr>
      </p:pic>
      <p:pic>
        <p:nvPicPr>
          <p:cNvPr id="259" name="image11.pdf" descr="image11.pdf"/>
          <p:cNvPicPr>
            <a:picLocks noChangeAspect="1"/>
          </p:cNvPicPr>
          <p:nvPr/>
        </p:nvPicPr>
        <p:blipFill>
          <a:blip r:embed="rId4">
            <a:extLst/>
          </a:blip>
          <a:stretch>
            <a:fillRect/>
          </a:stretch>
        </p:blipFill>
        <p:spPr>
          <a:xfrm>
            <a:off x="1784081" y="2932237"/>
            <a:ext cx="2195902" cy="119822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191770" y="433687"/>
            <a:ext cx="1092894" cy="463571"/>
          </a:xfrm>
          <a:prstGeom prst="rect">
            <a:avLst/>
          </a:prstGeom>
          <a:solidFill>
            <a:schemeClr val="bg1"/>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13" tIns="50713" rIns="50713" bIns="50713" numCol="1" spcCol="38100" rtlCol="0" anchor="ctr">
            <a:spAutoFit/>
          </a:bodyPr>
          <a:lstStyle/>
          <a:p>
            <a:pPr defTabSz="583196"/>
            <a:endParaRPr lang="en-US" sz="2296">
              <a:latin typeface="Helvetica"/>
              <a:ea typeface="Helvetica"/>
              <a:cs typeface="Helvetica"/>
            </a:endParaRPr>
          </a:p>
        </p:txBody>
      </p:sp>
      <p:sp>
        <p:nvSpPr>
          <p:cNvPr id="5" name="Rectangle 4"/>
          <p:cNvSpPr/>
          <p:nvPr/>
        </p:nvSpPr>
        <p:spPr>
          <a:xfrm>
            <a:off x="8223584" y="454421"/>
            <a:ext cx="1092894" cy="463571"/>
          </a:xfrm>
          <a:prstGeom prst="rect">
            <a:avLst/>
          </a:prstGeom>
          <a:solidFill>
            <a:schemeClr val="bg1"/>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13" tIns="50713" rIns="50713" bIns="50713" numCol="1" spcCol="38100" rtlCol="0" anchor="ctr">
            <a:spAutoFit/>
          </a:bodyPr>
          <a:lstStyle/>
          <a:p>
            <a:pPr defTabSz="583196"/>
            <a:endParaRPr lang="en-US" sz="2296">
              <a:latin typeface="Helvetica"/>
              <a:ea typeface="Helvetica"/>
              <a:cs typeface="Helvetica"/>
            </a:endParaRPr>
          </a:p>
        </p:txBody>
      </p:sp>
      <p:sp>
        <p:nvSpPr>
          <p:cNvPr id="15" name="Rectangle 14"/>
          <p:cNvSpPr/>
          <p:nvPr/>
        </p:nvSpPr>
        <p:spPr>
          <a:xfrm>
            <a:off x="7924" y="-17123"/>
            <a:ext cx="2756333" cy="5274923"/>
          </a:xfrm>
          <a:prstGeom prst="rect">
            <a:avLst/>
          </a:prstGeom>
          <a:solidFill>
            <a:schemeClr val="accent1">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13" tIns="50713" rIns="50713" bIns="50713" numCol="1" spcCol="38100" rtlCol="0" anchor="ctr">
            <a:spAutoFit/>
          </a:bodyPr>
          <a:lstStyle/>
          <a:p>
            <a:pPr defTabSz="583196"/>
            <a:endParaRPr lang="en-US" sz="2296" dirty="0">
              <a:latin typeface="Helvetica"/>
              <a:ea typeface="Helvetica"/>
              <a:cs typeface="Helvetica"/>
            </a:endParaRPr>
          </a:p>
        </p:txBody>
      </p:sp>
      <p:sp>
        <p:nvSpPr>
          <p:cNvPr id="16" name="Rectangle 15"/>
          <p:cNvSpPr/>
          <p:nvPr/>
        </p:nvSpPr>
        <p:spPr>
          <a:xfrm>
            <a:off x="7932" y="-17123"/>
            <a:ext cx="2756503" cy="1986968"/>
          </a:xfrm>
          <a:prstGeom prst="rect">
            <a:avLst/>
          </a:prstGeom>
          <a:solidFill>
            <a:schemeClr val="accent1">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13" tIns="50713" rIns="50713" bIns="50713" numCol="1" spcCol="38100" rtlCol="0" anchor="ctr">
            <a:spAutoFit/>
          </a:bodyPr>
          <a:lstStyle/>
          <a:p>
            <a:pPr defTabSz="583196"/>
            <a:r>
              <a:rPr lang="en-US" sz="5990">
                <a:latin typeface="Helvetica"/>
                <a:ea typeface="Helvetica"/>
                <a:cs typeface="Helvetica"/>
              </a:rPr>
              <a:t>Course Plan</a:t>
            </a:r>
          </a:p>
        </p:txBody>
      </p:sp>
      <p:sp>
        <p:nvSpPr>
          <p:cNvPr id="17" name="Rectangle 16"/>
          <p:cNvSpPr/>
          <p:nvPr/>
        </p:nvSpPr>
        <p:spPr>
          <a:xfrm>
            <a:off x="2862251" y="3777151"/>
            <a:ext cx="1926046" cy="824724"/>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13" tIns="50713" rIns="50713" bIns="50713" numCol="1" spcCol="38100" rtlCol="0" anchor="ctr">
            <a:spAutoFit/>
          </a:bodyPr>
          <a:lstStyle/>
          <a:p>
            <a:pPr defTabSz="583196"/>
            <a:r>
              <a:rPr lang="en-US" sz="2296" dirty="0">
                <a:latin typeface="Helvetica"/>
                <a:ea typeface="Helvetica"/>
                <a:cs typeface="Helvetica"/>
              </a:rPr>
              <a:t>Final</a:t>
            </a:r>
            <a:br>
              <a:rPr lang="en-US" sz="2296" dirty="0">
                <a:latin typeface="Helvetica"/>
                <a:ea typeface="Helvetica"/>
                <a:cs typeface="Helvetica"/>
              </a:rPr>
            </a:br>
            <a:r>
              <a:rPr lang="en-US" sz="2296" dirty="0">
                <a:latin typeface="Helvetica"/>
                <a:ea typeface="Helvetica"/>
                <a:cs typeface="Helvetica"/>
              </a:rPr>
              <a:t>Countdown!</a:t>
            </a:r>
          </a:p>
        </p:txBody>
      </p:sp>
      <p:pic>
        <p:nvPicPr>
          <p:cNvPr id="8" name="Picture 7"/>
          <p:cNvPicPr>
            <a:picLocks noChangeAspect="1"/>
          </p:cNvPicPr>
          <p:nvPr/>
        </p:nvPicPr>
        <p:blipFill rotWithShape="1">
          <a:blip r:embed="rId2"/>
          <a:srcRect r="678"/>
          <a:stretch/>
        </p:blipFill>
        <p:spPr>
          <a:xfrm>
            <a:off x="2764443" y="416724"/>
            <a:ext cx="6259246" cy="4415403"/>
          </a:xfrm>
          <a:prstGeom prst="rect">
            <a:avLst/>
          </a:prstGeom>
        </p:spPr>
      </p:pic>
      <p:sp>
        <p:nvSpPr>
          <p:cNvPr id="18" name="Rectangle 17"/>
          <p:cNvSpPr/>
          <p:nvPr/>
        </p:nvSpPr>
        <p:spPr>
          <a:xfrm>
            <a:off x="2959510" y="4128492"/>
            <a:ext cx="5697180" cy="150105"/>
          </a:xfrm>
          <a:prstGeom prst="rect">
            <a:avLst/>
          </a:prstGeom>
          <a:noFill/>
          <a:ln w="3175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13" tIns="50713" rIns="50713" bIns="50713" numCol="1" spcCol="38100" rtlCol="0" anchor="ctr">
            <a:spAutoFit/>
          </a:bodyPr>
          <a:lstStyle/>
          <a:p>
            <a:pPr defTabSz="583196"/>
            <a:endParaRPr lang="en-US" sz="2296">
              <a:latin typeface="Helvetica"/>
              <a:ea typeface="Helvetica"/>
              <a:cs typeface="Helvetica"/>
            </a:endParaRPr>
          </a:p>
        </p:txBody>
      </p:sp>
    </p:spTree>
    <p:extLst>
      <p:ext uri="{BB962C8B-B14F-4D97-AF65-F5344CB8AC3E}">
        <p14:creationId xmlns:p14="http://schemas.microsoft.com/office/powerpoint/2010/main" val="1320836189"/>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
        <p:nvSpPr>
          <p:cNvPr id="266" name="How does it work?"/>
          <p:cNvSpPr txBox="1">
            <a:spLocks noGrp="1"/>
          </p:cNvSpPr>
          <p:nvPr>
            <p:ph type="title"/>
          </p:nvPr>
        </p:nvSpPr>
        <p:spPr>
          <a:prstGeom prst="rect">
            <a:avLst/>
          </a:prstGeom>
        </p:spPr>
        <p:txBody>
          <a:bodyPr/>
          <a:lstStyle/>
          <a:p>
            <a:r>
              <a:rPr lang="en-GB" dirty="0" smtClean="0"/>
              <a:t>Simple Example</a:t>
            </a:r>
            <a:endParaRPr dirty="0"/>
          </a:p>
        </p:txBody>
      </p:sp>
      <p:pic>
        <p:nvPicPr>
          <p:cNvPr id="267" name="Screen Shot 2018-01-25 at 3.22.06 pm.png" descr="Screen Shot 2018-01-25 at 3.22.06 pm.png"/>
          <p:cNvPicPr>
            <a:picLocks noChangeAspect="1"/>
          </p:cNvPicPr>
          <p:nvPr/>
        </p:nvPicPr>
        <p:blipFill>
          <a:blip r:embed="rId3">
            <a:extLst/>
          </a:blip>
          <a:stretch>
            <a:fillRect/>
          </a:stretch>
        </p:blipFill>
        <p:spPr>
          <a:xfrm>
            <a:off x="1663401" y="1393410"/>
            <a:ext cx="6036273" cy="3169887"/>
          </a:xfrm>
          <a:prstGeom prst="rect">
            <a:avLst/>
          </a:prstGeom>
          <a:ln w="25400"/>
        </p:spPr>
      </p:pic>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276" name="How does it work?"/>
          <p:cNvSpPr txBox="1">
            <a:spLocks noGrp="1"/>
          </p:cNvSpPr>
          <p:nvPr>
            <p:ph type="title"/>
          </p:nvPr>
        </p:nvSpPr>
        <p:spPr>
          <a:prstGeom prst="rect">
            <a:avLst/>
          </a:prstGeom>
        </p:spPr>
        <p:txBody>
          <a:bodyPr/>
          <a:lstStyle/>
          <a:p>
            <a:r>
              <a:rPr lang="en-GB" dirty="0"/>
              <a:t>Simple Example</a:t>
            </a:r>
            <a:endParaRPr dirty="0"/>
          </a:p>
        </p:txBody>
      </p:sp>
      <p:pic>
        <p:nvPicPr>
          <p:cNvPr id="277" name="Screen Shot 2018-01-25 at 3.22.27 pm.png" descr="Screen Shot 2018-01-25 at 3.22.27 pm.png"/>
          <p:cNvPicPr>
            <a:picLocks noChangeAspect="1"/>
          </p:cNvPicPr>
          <p:nvPr/>
        </p:nvPicPr>
        <p:blipFill>
          <a:blip r:embed="rId3">
            <a:extLst/>
          </a:blip>
          <a:srcRect l="10724" r="14331"/>
          <a:stretch>
            <a:fillRect/>
          </a:stretch>
        </p:blipFill>
        <p:spPr>
          <a:xfrm>
            <a:off x="944940" y="1604909"/>
            <a:ext cx="3509542" cy="2487503"/>
          </a:xfrm>
          <a:prstGeom prst="rect">
            <a:avLst/>
          </a:prstGeom>
          <a:ln w="25400"/>
        </p:spPr>
      </p:pic>
      <p:pic>
        <p:nvPicPr>
          <p:cNvPr id="278" name="Screen Shot 2018-01-25 at 3.22.43 pm.png" descr="Screen Shot 2018-01-25 at 3.22.43 pm.png"/>
          <p:cNvPicPr>
            <a:picLocks noChangeAspect="1"/>
          </p:cNvPicPr>
          <p:nvPr/>
        </p:nvPicPr>
        <p:blipFill>
          <a:blip r:embed="rId4">
            <a:extLst/>
          </a:blip>
          <a:srcRect l="14557" t="6112" r="16433"/>
          <a:stretch>
            <a:fillRect/>
          </a:stretch>
        </p:blipFill>
        <p:spPr>
          <a:xfrm>
            <a:off x="5180789" y="1590423"/>
            <a:ext cx="3509641" cy="2516445"/>
          </a:xfrm>
          <a:prstGeom prst="rect">
            <a:avLst/>
          </a:prstGeom>
          <a:ln w="25400"/>
        </p:spPr>
      </p:pic>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
        <p:nvSpPr>
          <p:cNvPr id="287" name="How does it work?"/>
          <p:cNvSpPr txBox="1">
            <a:spLocks noGrp="1"/>
          </p:cNvSpPr>
          <p:nvPr>
            <p:ph type="title"/>
          </p:nvPr>
        </p:nvSpPr>
        <p:spPr>
          <a:prstGeom prst="rect">
            <a:avLst/>
          </a:prstGeom>
        </p:spPr>
        <p:txBody>
          <a:bodyPr/>
          <a:lstStyle/>
          <a:p>
            <a:r>
              <a:rPr lang="en-GB" dirty="0"/>
              <a:t>Simple Example</a:t>
            </a:r>
            <a:endParaRPr dirty="0"/>
          </a:p>
        </p:txBody>
      </p:sp>
      <p:pic>
        <p:nvPicPr>
          <p:cNvPr id="288" name="Screen Shot 2018-01-25 at 3.24.30 pm.png" descr="Screen Shot 2018-01-25 at 3.24.30 pm.png"/>
          <p:cNvPicPr>
            <a:picLocks noChangeAspect="1"/>
          </p:cNvPicPr>
          <p:nvPr/>
        </p:nvPicPr>
        <p:blipFill>
          <a:blip r:embed="rId3">
            <a:extLst/>
          </a:blip>
          <a:stretch>
            <a:fillRect/>
          </a:stretch>
        </p:blipFill>
        <p:spPr>
          <a:xfrm>
            <a:off x="905473" y="1195232"/>
            <a:ext cx="7292055" cy="3760945"/>
          </a:xfrm>
          <a:prstGeom prst="rect">
            <a:avLst/>
          </a:prstGeom>
          <a:ln w="25400"/>
        </p:spPr>
      </p:pic>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307" name="How does it work?"/>
          <p:cNvSpPr txBox="1">
            <a:spLocks noGrp="1"/>
          </p:cNvSpPr>
          <p:nvPr>
            <p:ph type="title"/>
          </p:nvPr>
        </p:nvSpPr>
        <p:spPr>
          <a:prstGeom prst="rect">
            <a:avLst/>
          </a:prstGeom>
        </p:spPr>
        <p:txBody>
          <a:bodyPr/>
          <a:lstStyle/>
          <a:p>
            <a:r>
              <a:rPr lang="en-GB" dirty="0"/>
              <a:t>Simple Example</a:t>
            </a:r>
            <a:endParaRPr dirty="0"/>
          </a:p>
        </p:txBody>
      </p:sp>
      <p:pic>
        <p:nvPicPr>
          <p:cNvPr id="308" name="Screen Shot 2018-01-25 at 3.26.15 pm.png" descr="Screen Shot 2018-01-25 at 3.26.15 pm.png"/>
          <p:cNvPicPr>
            <a:picLocks noChangeAspect="1"/>
          </p:cNvPicPr>
          <p:nvPr/>
        </p:nvPicPr>
        <p:blipFill>
          <a:blip r:embed="rId3">
            <a:extLst/>
          </a:blip>
          <a:stretch>
            <a:fillRect/>
          </a:stretch>
        </p:blipFill>
        <p:spPr>
          <a:xfrm>
            <a:off x="771466" y="938372"/>
            <a:ext cx="3693389" cy="1655658"/>
          </a:xfrm>
          <a:prstGeom prst="rect">
            <a:avLst/>
          </a:prstGeom>
          <a:ln w="25400"/>
        </p:spPr>
      </p:pic>
      <p:pic>
        <p:nvPicPr>
          <p:cNvPr id="309" name="Screen Shot 2018-01-25 at 3.26.33 pm.png" descr="Screen Shot 2018-01-25 at 3.26.33 pm.png"/>
          <p:cNvPicPr>
            <a:picLocks noChangeAspect="1"/>
          </p:cNvPicPr>
          <p:nvPr/>
        </p:nvPicPr>
        <p:blipFill>
          <a:blip r:embed="rId4">
            <a:extLst/>
          </a:blip>
          <a:stretch>
            <a:fillRect/>
          </a:stretch>
        </p:blipFill>
        <p:spPr>
          <a:xfrm>
            <a:off x="2749019" y="2737581"/>
            <a:ext cx="3693389" cy="1621345"/>
          </a:xfrm>
          <a:prstGeom prst="rect">
            <a:avLst/>
          </a:prstGeom>
          <a:ln w="25400"/>
        </p:spPr>
      </p:pic>
      <p:pic>
        <p:nvPicPr>
          <p:cNvPr id="310" name="Screen Shot 2018-01-25 at 3.26.50 pm.png" descr="Screen Shot 2018-01-25 at 3.26.50 pm.png"/>
          <p:cNvPicPr>
            <a:picLocks noChangeAspect="1"/>
          </p:cNvPicPr>
          <p:nvPr/>
        </p:nvPicPr>
        <p:blipFill>
          <a:blip r:embed="rId5">
            <a:extLst/>
          </a:blip>
          <a:stretch>
            <a:fillRect/>
          </a:stretch>
        </p:blipFill>
        <p:spPr>
          <a:xfrm>
            <a:off x="5439416" y="1001470"/>
            <a:ext cx="3329521" cy="1529462"/>
          </a:xfrm>
          <a:prstGeom prst="rect">
            <a:avLst/>
          </a:prstGeom>
          <a:ln w="25400"/>
        </p:spPr>
      </p:pic>
      <p:sp>
        <p:nvSpPr>
          <p:cNvPr id="2" name="TextBox 1"/>
          <p:cNvSpPr txBox="1"/>
          <p:nvPr/>
        </p:nvSpPr>
        <p:spPr>
          <a:xfrm>
            <a:off x="2187230" y="2271631"/>
            <a:ext cx="107721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smtClean="0">
                <a:ln>
                  <a:noFill/>
                </a:ln>
                <a:solidFill>
                  <a:srgbClr val="000000"/>
                </a:solidFill>
                <a:effectLst/>
                <a:uFill>
                  <a:solidFill>
                    <a:srgbClr val="000000"/>
                  </a:solidFill>
                </a:uFill>
                <a:latin typeface="+mj-lt"/>
                <a:ea typeface="+mj-ea"/>
                <a:cs typeface="+mj-cs"/>
                <a:sym typeface="Helvetica"/>
              </a:rPr>
              <a:t>[1,1] =&gt; 1</a:t>
            </a:r>
            <a:endParaRPr kumimoji="0" lang="en-US" sz="1800" b="0"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2" name="TextBox 11"/>
          <p:cNvSpPr txBox="1"/>
          <p:nvPr/>
        </p:nvSpPr>
        <p:spPr>
          <a:xfrm>
            <a:off x="6688153" y="2214439"/>
            <a:ext cx="107721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[0,0] =&gt; 0</a:t>
            </a:r>
            <a:endParaRPr kumimoji="0" lang="en-US" sz="1800" b="0"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13" name="TextBox 12"/>
          <p:cNvSpPr txBox="1"/>
          <p:nvPr/>
        </p:nvSpPr>
        <p:spPr>
          <a:xfrm>
            <a:off x="4057103" y="3754651"/>
            <a:ext cx="107721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smtClean="0">
                <a:ln>
                  <a:noFill/>
                </a:ln>
                <a:solidFill>
                  <a:srgbClr val="000000"/>
                </a:solidFill>
                <a:effectLst/>
                <a:uFill>
                  <a:solidFill>
                    <a:srgbClr val="000000"/>
                  </a:solidFill>
                </a:uFill>
                <a:latin typeface="+mj-lt"/>
                <a:ea typeface="+mj-ea"/>
                <a:cs typeface="+mj-cs"/>
                <a:sym typeface="Helvetica"/>
              </a:rPr>
              <a:t>[1,0</a:t>
            </a:r>
            <a:r>
              <a:rPr kumimoji="0" lang="en-US" sz="1800" b="0"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 =&gt; 0</a:t>
            </a:r>
            <a:endParaRPr kumimoji="0" lang="en-US" sz="1800" b="0"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14" name="TextBox 13"/>
          <p:cNvSpPr txBox="1"/>
          <p:nvPr/>
        </p:nvSpPr>
        <p:spPr>
          <a:xfrm>
            <a:off x="4057102" y="4054268"/>
            <a:ext cx="107721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[0,1] =&gt; 0</a:t>
            </a:r>
            <a:endParaRPr kumimoji="0" lang="en-US" sz="1800" b="0"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3" name="TextBox 2"/>
          <p:cNvSpPr txBox="1"/>
          <p:nvPr/>
        </p:nvSpPr>
        <p:spPr>
          <a:xfrm>
            <a:off x="0" y="4813954"/>
            <a:ext cx="9363075" cy="456535"/>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0" dirty="0">
                <a:latin typeface="American Typewriter" charset="0"/>
                <a:ea typeface="American Typewriter" charset="0"/>
                <a:cs typeface="American Typewriter" charset="0"/>
              </a:rPr>
              <a:t>p</a:t>
            </a:r>
            <a:r>
              <a:rPr lang="en-US" b="0" dirty="0" smtClean="0">
                <a:latin typeface="American Typewriter" charset="0"/>
                <a:ea typeface="American Typewriter" charset="0"/>
                <a:cs typeface="American Typewriter" charset="0"/>
              </a:rPr>
              <a:t>seudocode:  i</a:t>
            </a:r>
            <a:r>
              <a:rPr kumimoji="0" lang="en-US" sz="2300" b="0" i="0" u="none" strike="noStrike" cap="none" spc="0" normalizeH="0" baseline="0" dirty="0" smtClean="0">
                <a:ln>
                  <a:noFill/>
                </a:ln>
                <a:solidFill>
                  <a:srgbClr val="000000"/>
                </a:solidFill>
                <a:effectLst/>
                <a:uFill>
                  <a:solidFill>
                    <a:srgbClr val="000000"/>
                  </a:solidFill>
                </a:uFill>
                <a:latin typeface="American Typewriter" charset="0"/>
                <a:ea typeface="American Typewriter" charset="0"/>
                <a:cs typeface="American Typewriter" charset="0"/>
                <a:sym typeface="Helvetica"/>
              </a:rPr>
              <a:t>f(sum == 2) then 1 else 0</a:t>
            </a:r>
            <a:endParaRPr kumimoji="0" lang="en-US" sz="2300" b="0" i="0" u="none" strike="noStrike" cap="none" spc="0" normalizeH="0" baseline="0" dirty="0">
              <a:ln>
                <a:noFill/>
              </a:ln>
              <a:solidFill>
                <a:srgbClr val="000000"/>
              </a:solidFill>
              <a:effectLst/>
              <a:uFill>
                <a:solidFill>
                  <a:srgbClr val="000000"/>
                </a:solidFill>
              </a:uFill>
              <a:latin typeface="American Typewriter" charset="0"/>
              <a:ea typeface="American Typewriter" charset="0"/>
              <a:cs typeface="American Typewriter" charset="0"/>
              <a:sym typeface="Helvetic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sp>
        <p:nvSpPr>
          <p:cNvPr id="307" name="How does it work?"/>
          <p:cNvSpPr txBox="1">
            <a:spLocks noGrp="1"/>
          </p:cNvSpPr>
          <p:nvPr>
            <p:ph type="title"/>
          </p:nvPr>
        </p:nvSpPr>
        <p:spPr>
          <a:prstGeom prst="rect">
            <a:avLst/>
          </a:prstGeom>
        </p:spPr>
        <p:txBody>
          <a:bodyPr/>
          <a:lstStyle/>
          <a:p>
            <a:r>
              <a:rPr lang="en-GB" dirty="0" smtClean="0"/>
              <a:t>Some other possible </a:t>
            </a:r>
            <a:r>
              <a:rPr lang="en-GB" dirty="0" smtClean="0">
                <a:solidFill>
                  <a:srgbClr val="0070C0"/>
                </a:solidFill>
              </a:rPr>
              <a:t>Logic Functions</a:t>
            </a:r>
            <a:r>
              <a:rPr lang="en-GB" dirty="0" smtClean="0"/>
              <a:t>:</a:t>
            </a:r>
            <a:endParaRPr dirty="0"/>
          </a:p>
        </p:txBody>
      </p:sp>
      <p:pic>
        <p:nvPicPr>
          <p:cNvPr id="17" name="Picture 16"/>
          <p:cNvPicPr>
            <a:picLocks noChangeAspect="1"/>
          </p:cNvPicPr>
          <p:nvPr/>
        </p:nvPicPr>
        <p:blipFill>
          <a:blip r:embed="rId3"/>
          <a:stretch>
            <a:fillRect/>
          </a:stretch>
        </p:blipFill>
        <p:spPr>
          <a:xfrm>
            <a:off x="2133600" y="1013328"/>
            <a:ext cx="4792870" cy="3988176"/>
          </a:xfrm>
          <a:prstGeom prst="rect">
            <a:avLst/>
          </a:prstGeom>
        </p:spPr>
      </p:pic>
      <p:sp>
        <p:nvSpPr>
          <p:cNvPr id="5" name="Rectangle 4"/>
          <p:cNvSpPr/>
          <p:nvPr/>
        </p:nvSpPr>
        <p:spPr>
          <a:xfrm>
            <a:off x="2087677" y="5026968"/>
            <a:ext cx="6254597" cy="230832"/>
          </a:xfrm>
          <a:prstGeom prst="rect">
            <a:avLst/>
          </a:prstGeom>
        </p:spPr>
        <p:txBody>
          <a:bodyPr wrap="square">
            <a:spAutoFit/>
          </a:bodyPr>
          <a:lstStyle/>
          <a:p>
            <a:r>
              <a:rPr lang="en-US" sz="900" dirty="0">
                <a:solidFill>
                  <a:srgbClr val="00B0F0"/>
                </a:solidFill>
              </a:rPr>
              <a:t>http://</a:t>
            </a:r>
            <a:r>
              <a:rPr lang="en-US" sz="900" dirty="0" err="1">
                <a:solidFill>
                  <a:srgbClr val="00B0F0"/>
                </a:solidFill>
              </a:rPr>
              <a:t>www.schoolphysics.co.uk</a:t>
            </a:r>
            <a:r>
              <a:rPr lang="en-US" sz="900" dirty="0">
                <a:solidFill>
                  <a:srgbClr val="00B0F0"/>
                </a:solidFill>
              </a:rPr>
              <a:t>/age16-19/Electronics/Logic%20gates/text/</a:t>
            </a:r>
            <a:r>
              <a:rPr lang="en-US" sz="900" dirty="0" err="1">
                <a:solidFill>
                  <a:srgbClr val="00B0F0"/>
                </a:solidFill>
              </a:rPr>
              <a:t>Logic_gates</a:t>
            </a:r>
            <a:r>
              <a:rPr lang="en-US" sz="900" dirty="0">
                <a:solidFill>
                  <a:srgbClr val="00B0F0"/>
                </a:solidFill>
              </a:rPr>
              <a:t>/</a:t>
            </a:r>
            <a:r>
              <a:rPr lang="en-US" sz="900" dirty="0" err="1">
                <a:solidFill>
                  <a:srgbClr val="00B0F0"/>
                </a:solidFill>
              </a:rPr>
              <a:t>index.html</a:t>
            </a:r>
            <a:endParaRPr lang="en-US" sz="900" dirty="0">
              <a:solidFill>
                <a:srgbClr val="00B0F0"/>
              </a:solidFill>
            </a:endParaRPr>
          </a:p>
        </p:txBody>
      </p:sp>
    </p:spTree>
    <p:extLst>
      <p:ext uri="{BB962C8B-B14F-4D97-AF65-F5344CB8AC3E}">
        <p14:creationId xmlns:p14="http://schemas.microsoft.com/office/powerpoint/2010/main" val="1369166513"/>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4" name="Screenshot 2015-08-19 14.06.09.png" descr="Screenshot 2015-08-19 14.06.09.png"/>
          <p:cNvPicPr>
            <a:picLocks noChangeAspect="1"/>
          </p:cNvPicPr>
          <p:nvPr/>
        </p:nvPicPr>
        <p:blipFill>
          <a:blip r:embed="rId2">
            <a:extLst/>
          </a:blip>
          <a:stretch>
            <a:fillRect/>
          </a:stretch>
        </p:blipFill>
        <p:spPr>
          <a:xfrm>
            <a:off x="283368" y="893762"/>
            <a:ext cx="5291139" cy="3757977"/>
          </a:xfrm>
          <a:prstGeom prst="rect">
            <a:avLst/>
          </a:prstGeom>
          <a:ln w="12700">
            <a:miter lim="400000"/>
          </a:ln>
        </p:spPr>
      </p:pic>
      <p:sp>
        <p:nvSpPr>
          <p:cNvPr id="31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
        <p:nvSpPr>
          <p:cNvPr id="320" name="SINGLE PERCEPTRON"/>
          <p:cNvSpPr txBox="1">
            <a:spLocks noGrp="1"/>
          </p:cNvSpPr>
          <p:nvPr>
            <p:ph type="title"/>
          </p:nvPr>
        </p:nvSpPr>
        <p:spPr>
          <a:prstGeom prst="rect">
            <a:avLst/>
          </a:prstGeom>
        </p:spPr>
        <p:txBody>
          <a:bodyPr/>
          <a:lstStyle/>
          <a:p>
            <a:r>
              <a:t>SINGLE PERCEPTRON</a:t>
            </a:r>
          </a:p>
        </p:txBody>
      </p:sp>
      <p:pic>
        <p:nvPicPr>
          <p:cNvPr id="321" name="Screenshot 2015-08-19 12.01.51.png" descr="Screenshot 2015-08-19 12.01.51.png"/>
          <p:cNvPicPr>
            <a:picLocks noChangeAspect="1"/>
          </p:cNvPicPr>
          <p:nvPr/>
        </p:nvPicPr>
        <p:blipFill>
          <a:blip r:embed="rId3">
            <a:extLst/>
          </a:blip>
          <a:stretch>
            <a:fillRect/>
          </a:stretch>
        </p:blipFill>
        <p:spPr>
          <a:xfrm>
            <a:off x="5964237" y="2451100"/>
            <a:ext cx="2850490" cy="1104900"/>
          </a:xfrm>
          <a:prstGeom prst="rect">
            <a:avLst/>
          </a:prstGeom>
          <a:ln w="12700">
            <a:miter lim="400000"/>
          </a:ln>
        </p:spPr>
      </p:pic>
      <p:pic>
        <p:nvPicPr>
          <p:cNvPr id="322" name="image11.pdf" descr="image11.pdf"/>
          <p:cNvPicPr>
            <a:picLocks noChangeAspect="1"/>
          </p:cNvPicPr>
          <p:nvPr/>
        </p:nvPicPr>
        <p:blipFill>
          <a:blip r:embed="rId4">
            <a:extLst/>
          </a:blip>
          <a:stretch>
            <a:fillRect/>
          </a:stretch>
        </p:blipFill>
        <p:spPr>
          <a:xfrm>
            <a:off x="2166936" y="3657600"/>
            <a:ext cx="1524001" cy="831589"/>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 name="Screenshot 2015-08-19 14.06.09.png" descr="Screenshot 2015-08-19 14.06.09.png"/>
          <p:cNvPicPr>
            <a:picLocks noChangeAspect="1"/>
          </p:cNvPicPr>
          <p:nvPr/>
        </p:nvPicPr>
        <p:blipFill>
          <a:blip r:embed="rId2">
            <a:extLst/>
          </a:blip>
          <a:stretch>
            <a:fillRect/>
          </a:stretch>
        </p:blipFill>
        <p:spPr>
          <a:xfrm>
            <a:off x="283368" y="893762"/>
            <a:ext cx="5291139" cy="3757977"/>
          </a:xfrm>
          <a:prstGeom prst="rect">
            <a:avLst/>
          </a:prstGeom>
          <a:ln w="12700">
            <a:miter lim="400000"/>
          </a:ln>
        </p:spPr>
      </p:pic>
      <p:sp>
        <p:nvSpPr>
          <p:cNvPr id="32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sp>
        <p:nvSpPr>
          <p:cNvPr id="330" name="SINGLE PERCEPTRON"/>
          <p:cNvSpPr txBox="1">
            <a:spLocks noGrp="1"/>
          </p:cNvSpPr>
          <p:nvPr>
            <p:ph type="title"/>
          </p:nvPr>
        </p:nvSpPr>
        <p:spPr>
          <a:prstGeom prst="rect">
            <a:avLst/>
          </a:prstGeom>
        </p:spPr>
        <p:txBody>
          <a:bodyPr/>
          <a:lstStyle/>
          <a:p>
            <a:r>
              <a:t>SINGLE PERCEPTRON</a:t>
            </a:r>
          </a:p>
        </p:txBody>
      </p:sp>
      <p:pic>
        <p:nvPicPr>
          <p:cNvPr id="331" name="Screenshot 2015-08-19 12.01.51.png" descr="Screenshot 2015-08-19 12.01.51.png"/>
          <p:cNvPicPr>
            <a:picLocks noChangeAspect="1"/>
          </p:cNvPicPr>
          <p:nvPr/>
        </p:nvPicPr>
        <p:blipFill>
          <a:blip r:embed="rId3">
            <a:extLst/>
          </a:blip>
          <a:stretch>
            <a:fillRect/>
          </a:stretch>
        </p:blipFill>
        <p:spPr>
          <a:xfrm>
            <a:off x="5964237" y="2451100"/>
            <a:ext cx="2850490" cy="1104900"/>
          </a:xfrm>
          <a:prstGeom prst="rect">
            <a:avLst/>
          </a:prstGeom>
          <a:ln w="12700">
            <a:miter lim="400000"/>
          </a:ln>
        </p:spPr>
      </p:pic>
      <p:pic>
        <p:nvPicPr>
          <p:cNvPr id="332" name="image11.pdf" descr="image11.pdf"/>
          <p:cNvPicPr>
            <a:picLocks noChangeAspect="1"/>
          </p:cNvPicPr>
          <p:nvPr/>
        </p:nvPicPr>
        <p:blipFill>
          <a:blip r:embed="rId4">
            <a:extLst/>
          </a:blip>
          <a:stretch>
            <a:fillRect/>
          </a:stretch>
        </p:blipFill>
        <p:spPr>
          <a:xfrm>
            <a:off x="2166936" y="3657600"/>
            <a:ext cx="1524001" cy="831589"/>
          </a:xfrm>
          <a:prstGeom prst="rect">
            <a:avLst/>
          </a:prstGeom>
          <a:ln w="12700">
            <a:miter lim="400000"/>
          </a:ln>
        </p:spPr>
      </p:pic>
      <p:sp>
        <p:nvSpPr>
          <p:cNvPr id="333" name="If f(z) if above a threshold, generally called theta, then the neuron “activates”"/>
          <p:cNvSpPr txBox="1">
            <a:spLocks noGrp="1"/>
          </p:cNvSpPr>
          <p:nvPr>
            <p:ph type="body" sz="quarter" idx="1"/>
          </p:nvPr>
        </p:nvSpPr>
        <p:spPr>
          <a:xfrm>
            <a:off x="468153" y="4671376"/>
            <a:ext cx="8659288" cy="342901"/>
          </a:xfrm>
          <a:prstGeom prst="rect">
            <a:avLst/>
          </a:prstGeom>
        </p:spPr>
        <p:txBody>
          <a:bodyPr/>
          <a:lstStyle/>
          <a:p>
            <a:pPr marL="0" indent="0">
              <a:lnSpc>
                <a:spcPct val="100000"/>
              </a:lnSpc>
              <a:spcBef>
                <a:spcPts val="1200"/>
              </a:spcBef>
              <a:buSzTx/>
              <a:buFontTx/>
              <a:buNone/>
              <a:defRPr sz="1600"/>
            </a:pPr>
            <a:r>
              <a:t>If f(z) if above a threshold, generally called theta, then the neuron “activates”</a:t>
            </a:r>
          </a:p>
          <a:p>
            <a:pPr marL="0" indent="0">
              <a:lnSpc>
                <a:spcPct val="100000"/>
              </a:lnSpc>
              <a:spcBef>
                <a:spcPts val="1200"/>
              </a:spcBef>
              <a:buSzTx/>
              <a:buFontTx/>
              <a:buNone/>
              <a:defRPr sz="1600"/>
            </a:pPr>
            <a:endParaRP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49"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50" name="NETWORK STRUCTURE"/>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6600"/>
            </a:lvl1pPr>
          </a:lstStyle>
          <a:p>
            <a:r>
              <a:t>NETWORK STRUCTURE</a:t>
            </a:r>
          </a:p>
        </p:txBody>
      </p:sp>
      <p:sp>
        <p:nvSpPr>
          <p:cNvPr id="351"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a:p>
        </p:txBody>
      </p:sp>
      <p:sp>
        <p:nvSpPr>
          <p:cNvPr id="340" name="MULTI-LAYER PERCEPTRON"/>
          <p:cNvSpPr txBox="1">
            <a:spLocks noGrp="1"/>
          </p:cNvSpPr>
          <p:nvPr>
            <p:ph type="title"/>
          </p:nvPr>
        </p:nvSpPr>
        <p:spPr>
          <a:prstGeom prst="rect">
            <a:avLst/>
          </a:prstGeom>
        </p:spPr>
        <p:txBody>
          <a:bodyPr/>
          <a:lstStyle/>
          <a:p>
            <a:r>
              <a:t>MULTI-LAYER PERCEPTRON</a:t>
            </a:r>
          </a:p>
        </p:txBody>
      </p:sp>
      <p:pic>
        <p:nvPicPr>
          <p:cNvPr id="341" name="Screenshot 2015-08-19 13.26.14.png" descr="Screenshot 2015-08-19 13.26.14.png"/>
          <p:cNvPicPr>
            <a:picLocks noChangeAspect="1"/>
          </p:cNvPicPr>
          <p:nvPr/>
        </p:nvPicPr>
        <p:blipFill>
          <a:blip r:embed="rId3">
            <a:extLst/>
          </a:blip>
          <a:stretch>
            <a:fillRect/>
          </a:stretch>
        </p:blipFill>
        <p:spPr>
          <a:xfrm>
            <a:off x="1339577" y="1137070"/>
            <a:ext cx="6646109" cy="3574630"/>
          </a:xfrm>
          <a:prstGeom prst="rect">
            <a:avLst/>
          </a:prstGeom>
          <a:ln w="12700">
            <a:miter lim="400000"/>
          </a:ln>
        </p:spPr>
      </p:pic>
      <p:sp>
        <p:nvSpPr>
          <p:cNvPr id="342" name="Input layer"/>
          <p:cNvSpPr txBox="1"/>
          <p:nvPr/>
        </p:nvSpPr>
        <p:spPr>
          <a:xfrm>
            <a:off x="1322311" y="4711700"/>
            <a:ext cx="915627" cy="3073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914400">
              <a:defRPr sz="1500" b="0">
                <a:uFillTx/>
                <a:latin typeface="+mn-lt"/>
                <a:ea typeface="+mn-ea"/>
                <a:cs typeface="+mn-cs"/>
                <a:sym typeface="Gill Sans"/>
              </a:defRPr>
            </a:lvl1pPr>
          </a:lstStyle>
          <a:p>
            <a:pPr>
              <a:defRPr sz="4200"/>
            </a:pPr>
            <a:r>
              <a:rPr sz="1500"/>
              <a:t>Input layer</a:t>
            </a:r>
          </a:p>
        </p:txBody>
      </p:sp>
      <p:sp>
        <p:nvSpPr>
          <p:cNvPr id="343" name="Several hidden layers"/>
          <p:cNvSpPr txBox="1"/>
          <p:nvPr/>
        </p:nvSpPr>
        <p:spPr>
          <a:xfrm>
            <a:off x="2998711" y="4711701"/>
            <a:ext cx="2667001"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500" b="0">
                <a:uFillTx/>
                <a:latin typeface="+mn-lt"/>
                <a:ea typeface="+mn-ea"/>
                <a:cs typeface="+mn-cs"/>
                <a:sym typeface="Gill Sans"/>
              </a:defRPr>
            </a:lvl1pPr>
          </a:lstStyle>
          <a:p>
            <a:pPr>
              <a:defRPr sz="4200"/>
            </a:pPr>
            <a:r>
              <a:rPr sz="1500"/>
              <a:t>Several hidden layers</a:t>
            </a:r>
          </a:p>
        </p:txBody>
      </p:sp>
      <p:sp>
        <p:nvSpPr>
          <p:cNvPr id="344" name="Output layer"/>
          <p:cNvSpPr txBox="1"/>
          <p:nvPr/>
        </p:nvSpPr>
        <p:spPr>
          <a:xfrm>
            <a:off x="6399849" y="3644900"/>
            <a:ext cx="1088267" cy="3073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500" b="0">
                <a:uFillTx/>
                <a:latin typeface="+mn-lt"/>
                <a:ea typeface="+mn-ea"/>
                <a:cs typeface="+mn-cs"/>
                <a:sym typeface="Gill Sans"/>
              </a:defRPr>
            </a:lvl1pPr>
          </a:lstStyle>
          <a:p>
            <a:pPr>
              <a:defRPr sz="4200"/>
            </a:pPr>
            <a:r>
              <a:rPr sz="1500"/>
              <a:t>Output layer</a:t>
            </a: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sp>
        <p:nvSpPr>
          <p:cNvPr id="358" name="WHAT IS AN ARTIFICIAL NEURAL NETWORK?"/>
          <p:cNvSpPr txBox="1">
            <a:spLocks noGrp="1"/>
          </p:cNvSpPr>
          <p:nvPr>
            <p:ph type="title"/>
          </p:nvPr>
        </p:nvSpPr>
        <p:spPr>
          <a:prstGeom prst="rect">
            <a:avLst/>
          </a:prstGeom>
        </p:spPr>
        <p:txBody>
          <a:bodyPr/>
          <a:lstStyle/>
          <a:p>
            <a:r>
              <a:t>WHAT IS AN ARTIFICIAL NEURAL NETWORK?</a:t>
            </a:r>
          </a:p>
        </p:txBody>
      </p:sp>
      <p:sp>
        <p:nvSpPr>
          <p:cNvPr id="359" name="Input Layer - the original features of our dataset (our X)…"/>
          <p:cNvSpPr txBox="1">
            <a:spLocks noGrp="1"/>
          </p:cNvSpPr>
          <p:nvPr>
            <p:ph type="body" sz="half" idx="1"/>
          </p:nvPr>
        </p:nvSpPr>
        <p:spPr>
          <a:xfrm>
            <a:off x="468153" y="3785951"/>
            <a:ext cx="8426769" cy="1228326"/>
          </a:xfrm>
          <a:prstGeom prst="rect">
            <a:avLst/>
          </a:prstGeom>
        </p:spPr>
        <p:txBody>
          <a:bodyPr/>
          <a:lstStyle/>
          <a:p>
            <a:pPr marL="135572" indent="-94932">
              <a:lnSpc>
                <a:spcPct val="100000"/>
              </a:lnSpc>
              <a:spcBef>
                <a:spcPts val="1200"/>
              </a:spcBef>
              <a:defRPr sz="1300"/>
            </a:pPr>
            <a:r>
              <a:t>Input Layer - the original features of our dataset (our X)</a:t>
            </a:r>
          </a:p>
          <a:p>
            <a:pPr marL="135572" indent="-94932">
              <a:lnSpc>
                <a:spcPct val="100000"/>
              </a:lnSpc>
              <a:spcBef>
                <a:spcPts val="1200"/>
              </a:spcBef>
              <a:defRPr sz="1300"/>
            </a:pPr>
            <a:r>
              <a:t>Hidden Layer - these are the derived features of the network. They are called hidden because they are not directly observed. </a:t>
            </a:r>
          </a:p>
          <a:p>
            <a:pPr marL="135572" indent="-94932">
              <a:lnSpc>
                <a:spcPct val="100000"/>
              </a:lnSpc>
              <a:spcBef>
                <a:spcPts val="1200"/>
              </a:spcBef>
              <a:defRPr sz="1300"/>
            </a:pPr>
            <a:r>
              <a:t>Output Layer - the final transformation of the inputs into a result</a:t>
            </a:r>
          </a:p>
        </p:txBody>
      </p:sp>
      <p:pic>
        <p:nvPicPr>
          <p:cNvPr id="360" name="Image" descr="Image"/>
          <p:cNvPicPr>
            <a:picLocks noChangeAspect="1"/>
          </p:cNvPicPr>
          <p:nvPr/>
        </p:nvPicPr>
        <p:blipFill>
          <a:blip r:embed="rId2">
            <a:extLst/>
          </a:blip>
          <a:stretch>
            <a:fillRect/>
          </a:stretch>
        </p:blipFill>
        <p:spPr>
          <a:xfrm>
            <a:off x="2508966" y="1192908"/>
            <a:ext cx="4345143" cy="2349462"/>
          </a:xfrm>
          <a:prstGeom prst="rect">
            <a:avLst/>
          </a:prstGeom>
          <a:ln w="25400"/>
        </p:spPr>
      </p:pic>
      <p:sp>
        <p:nvSpPr>
          <p:cNvPr id="361" name="Cat"/>
          <p:cNvSpPr txBox="1"/>
          <p:nvPr/>
        </p:nvSpPr>
        <p:spPr>
          <a:xfrm>
            <a:off x="7094506" y="1910438"/>
            <a:ext cx="58497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Cat</a:t>
            </a:r>
          </a:p>
        </p:txBody>
      </p:sp>
      <p:pic>
        <p:nvPicPr>
          <p:cNvPr id="362" name="Image" descr="Image"/>
          <p:cNvPicPr>
            <a:picLocks noChangeAspect="1"/>
          </p:cNvPicPr>
          <p:nvPr/>
        </p:nvPicPr>
        <p:blipFill>
          <a:blip r:embed="rId3">
            <a:extLst/>
          </a:blip>
          <a:stretch>
            <a:fillRect/>
          </a:stretch>
        </p:blipFill>
        <p:spPr>
          <a:xfrm>
            <a:off x="1006669" y="1605120"/>
            <a:ext cx="1357755" cy="1357756"/>
          </a:xfrm>
          <a:prstGeom prst="rect">
            <a:avLst/>
          </a:prstGeom>
          <a:ln w="25400"/>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Line"/>
          <p:cNvSpPr/>
          <p:nvPr/>
        </p:nvSpPr>
        <p:spPr>
          <a:xfrm>
            <a:off x="464363" y="490994"/>
            <a:ext cx="8434350" cy="1585"/>
          </a:xfrm>
          <a:prstGeom prst="line">
            <a:avLst/>
          </a:prstGeom>
          <a:ln w="6350">
            <a:solidFill>
              <a:srgbClr val="FFFFFF"/>
            </a:solidFill>
            <a:miter lim="400000"/>
          </a:ln>
        </p:spPr>
        <p:txBody>
          <a:bodyPr lIns="0" tIns="0" rIns="0" bIns="0"/>
          <a:lstStyle/>
          <a:p>
            <a:pPr defTabSz="456414">
              <a:defRPr sz="1200" b="0">
                <a:uFillTx/>
              </a:defRPr>
            </a:pPr>
            <a:endParaRPr sz="1198">
              <a:latin typeface="Helvetica"/>
              <a:ea typeface="Helvetica"/>
              <a:cs typeface="Helvetica"/>
            </a:endParaRPr>
          </a:p>
        </p:txBody>
      </p:sp>
      <p:sp>
        <p:nvSpPr>
          <p:cNvPr id="473" name="Line"/>
          <p:cNvSpPr/>
          <p:nvPr/>
        </p:nvSpPr>
        <p:spPr>
          <a:xfrm>
            <a:off x="464363" y="910968"/>
            <a:ext cx="8434350" cy="1585"/>
          </a:xfrm>
          <a:prstGeom prst="line">
            <a:avLst/>
          </a:prstGeom>
          <a:ln w="6350">
            <a:solidFill>
              <a:srgbClr val="FFFFFF"/>
            </a:solidFill>
            <a:miter lim="400000"/>
          </a:ln>
        </p:spPr>
        <p:txBody>
          <a:bodyPr lIns="0" tIns="0" rIns="0" bIns="0"/>
          <a:lstStyle/>
          <a:p>
            <a:pPr defTabSz="456414">
              <a:defRPr sz="1200" b="0">
                <a:uFillTx/>
              </a:defRPr>
            </a:pPr>
            <a:endParaRPr sz="1198">
              <a:latin typeface="Helvetica"/>
              <a:ea typeface="Helvetica"/>
              <a:cs typeface="Helvetica"/>
            </a:endParaRPr>
          </a:p>
        </p:txBody>
      </p:sp>
      <p:sp>
        <p:nvSpPr>
          <p:cNvPr id="474" name="WEEK 4 - Review"/>
          <p:cNvSpPr txBox="1">
            <a:spLocks noGrp="1"/>
          </p:cNvSpPr>
          <p:nvPr>
            <p:ph type="body" sz="quarter" idx="4294967295"/>
          </p:nvPr>
        </p:nvSpPr>
        <p:spPr>
          <a:xfrm>
            <a:off x="378783" y="498918"/>
            <a:ext cx="6389948" cy="619661"/>
          </a:xfrm>
          <a:prstGeom prst="rect">
            <a:avLst/>
          </a:prstGeom>
        </p:spPr>
        <p:txBody>
          <a:bodyPr/>
          <a:lstStyle>
            <a:lvl1pPr marL="0" indent="0">
              <a:lnSpc>
                <a:spcPts val="2300"/>
              </a:lnSpc>
              <a:buClr>
                <a:srgbClr val="FFFFFF"/>
              </a:buClr>
              <a:buFont typeface="Helvetica"/>
              <a:defRPr sz="2300"/>
            </a:lvl1pPr>
          </a:lstStyle>
          <a:p>
            <a:r>
              <a:rPr lang="en-GB" dirty="0" smtClean="0"/>
              <a:t>Lesson 17 </a:t>
            </a:r>
            <a:r>
              <a:rPr dirty="0" smtClean="0"/>
              <a:t>- </a:t>
            </a:r>
            <a:r>
              <a:rPr dirty="0"/>
              <a:t>Review</a:t>
            </a:r>
          </a:p>
        </p:txBody>
      </p:sp>
      <p:sp>
        <p:nvSpPr>
          <p:cNvPr id="475" name="FINAL PROJECT…"/>
          <p:cNvSpPr txBox="1"/>
          <p:nvPr/>
        </p:nvSpPr>
        <p:spPr>
          <a:xfrm>
            <a:off x="355011" y="1118577"/>
            <a:ext cx="8412164" cy="3887536"/>
          </a:xfrm>
          <a:prstGeom prst="rect">
            <a:avLst/>
          </a:prstGeom>
          <a:ln w="12700">
            <a:miter lim="400000"/>
          </a:ln>
          <a:extLst>
            <a:ext uri="{C572A759-6A51-4108-AA02-DFA0A04FC94B}">
              <ma14:wrappingTextBoxFlag xmlns:ma14="http://schemas.microsoft.com/office/mac/drawingml/2011/main" val="1"/>
            </a:ext>
          </a:extLst>
        </p:spPr>
        <p:txBody>
          <a:bodyPr lIns="38036" tIns="38036" rIns="38036" bIns="38036"/>
          <a:lstStyle/>
          <a:p>
            <a:pPr marL="27680" marR="27680" defTabSz="583196">
              <a:lnSpc>
                <a:spcPts val="7587"/>
              </a:lnSpc>
              <a:defRPr sz="7800">
                <a:solidFill>
                  <a:srgbClr val="FFFFFF"/>
                </a:solidFill>
                <a:uFill>
                  <a:solidFill>
                    <a:srgbClr val="FFFFFF"/>
                  </a:solidFill>
                </a:uFill>
              </a:defRPr>
            </a:pPr>
            <a:r>
              <a:rPr sz="7786" dirty="0">
                <a:solidFill>
                  <a:srgbClr val="FFFFFF"/>
                </a:solidFill>
                <a:uFill>
                  <a:solidFill>
                    <a:srgbClr val="FFFFFF"/>
                  </a:solidFill>
                </a:uFill>
                <a:latin typeface="Helvetica"/>
                <a:ea typeface="Helvetica"/>
                <a:cs typeface="Helvetica"/>
              </a:rPr>
              <a:t>FINAL PROJECT</a:t>
            </a:r>
          </a:p>
          <a:p>
            <a:pPr marL="27680" marR="27680" defTabSz="583196">
              <a:lnSpc>
                <a:spcPts val="2496"/>
              </a:lnSpc>
              <a:defRPr sz="2000">
                <a:solidFill>
                  <a:srgbClr val="FFFFFF"/>
                </a:solidFill>
                <a:uFill>
                  <a:solidFill>
                    <a:srgbClr val="FFFFFF"/>
                  </a:solidFill>
                </a:uFill>
              </a:defRPr>
            </a:pPr>
            <a:endParaRPr lang="en-GB" sz="1996" dirty="0">
              <a:solidFill>
                <a:srgbClr val="FFFFFF"/>
              </a:solidFill>
              <a:uFill>
                <a:solidFill>
                  <a:srgbClr val="FFFFFF"/>
                </a:solidFill>
              </a:uFill>
              <a:latin typeface="Helvetica"/>
              <a:ea typeface="Helvetica"/>
              <a:cs typeface="Helvetica"/>
            </a:endParaRPr>
          </a:p>
          <a:p>
            <a:pPr marL="27680" marR="27680" defTabSz="583196">
              <a:lnSpc>
                <a:spcPts val="2496"/>
              </a:lnSpc>
              <a:defRPr sz="2000">
                <a:solidFill>
                  <a:srgbClr val="FFFFFF"/>
                </a:solidFill>
                <a:uFill>
                  <a:solidFill>
                    <a:srgbClr val="FFFFFF"/>
                  </a:solidFill>
                </a:uFill>
              </a:defRPr>
            </a:pPr>
            <a:r>
              <a:rPr lang="en-GB" sz="1996" dirty="0">
                <a:solidFill>
                  <a:srgbClr val="FFFFFF"/>
                </a:solidFill>
                <a:uFill>
                  <a:solidFill>
                    <a:srgbClr val="FFFFFF"/>
                  </a:solidFill>
                </a:uFill>
                <a:latin typeface="Helvetica"/>
                <a:ea typeface="Helvetica"/>
                <a:cs typeface="Helvetica"/>
              </a:rPr>
              <a:t>- Final Project split into 4-parts: [Review with James 5mins]</a:t>
            </a:r>
          </a:p>
          <a:p>
            <a:pPr marL="27680" marR="27680" defTabSz="583196">
              <a:lnSpc>
                <a:spcPts val="2496"/>
              </a:lnSpc>
              <a:defRPr sz="2000">
                <a:solidFill>
                  <a:srgbClr val="FFFFFF"/>
                </a:solidFill>
                <a:uFill>
                  <a:solidFill>
                    <a:srgbClr val="FFFFFF"/>
                  </a:solidFill>
                </a:uFill>
              </a:defRPr>
            </a:pPr>
            <a:r>
              <a:rPr lang="en-GB" sz="1996" dirty="0">
                <a:solidFill>
                  <a:srgbClr val="FFFFFF"/>
                </a:solidFill>
                <a:uFill>
                  <a:solidFill>
                    <a:srgbClr val="FFFFFF"/>
                  </a:solidFill>
                </a:uFill>
                <a:latin typeface="Helvetica"/>
                <a:ea typeface="Helvetica"/>
                <a:cs typeface="Helvetica"/>
              </a:rPr>
              <a:t>	(a) Real-world Problem Identification [Lesson 14]</a:t>
            </a:r>
          </a:p>
          <a:p>
            <a:pPr marL="27680" marR="27680" defTabSz="583196">
              <a:lnSpc>
                <a:spcPts val="2496"/>
              </a:lnSpc>
              <a:defRPr sz="2000">
                <a:solidFill>
                  <a:srgbClr val="FFFFFF"/>
                </a:solidFill>
                <a:uFill>
                  <a:solidFill>
                    <a:srgbClr val="FFFFFF"/>
                  </a:solidFill>
                </a:uFill>
              </a:defRPr>
            </a:pPr>
            <a:r>
              <a:rPr lang="en-GB" sz="1996" dirty="0">
                <a:solidFill>
                  <a:srgbClr val="FFFFFF"/>
                </a:solidFill>
                <a:uFill>
                  <a:solidFill>
                    <a:srgbClr val="FFFFFF"/>
                  </a:solidFill>
                </a:uFill>
                <a:latin typeface="Helvetica"/>
                <a:ea typeface="Helvetica"/>
                <a:cs typeface="Helvetica"/>
              </a:rPr>
              <a:t>	(b) Data Cleaning [Lesson 15]</a:t>
            </a:r>
          </a:p>
          <a:p>
            <a:pPr marL="27680" marR="27680" defTabSz="583196">
              <a:lnSpc>
                <a:spcPts val="2496"/>
              </a:lnSpc>
              <a:defRPr sz="2000">
                <a:solidFill>
                  <a:srgbClr val="FFFFFF"/>
                </a:solidFill>
                <a:uFill>
                  <a:solidFill>
                    <a:srgbClr val="FFFFFF"/>
                  </a:solidFill>
                </a:uFill>
              </a:defRPr>
            </a:pPr>
            <a:r>
              <a:rPr lang="en-GB" sz="1996" dirty="0">
                <a:solidFill>
                  <a:srgbClr val="FFFFFF"/>
                </a:solidFill>
                <a:uFill>
                  <a:solidFill>
                    <a:srgbClr val="FFFFFF"/>
                  </a:solidFill>
                </a:uFill>
                <a:latin typeface="Helvetica"/>
                <a:ea typeface="Helvetica"/>
                <a:cs typeface="Helvetica"/>
              </a:rPr>
              <a:t>	(c) Model &amp; Validation [Lesson 16]</a:t>
            </a:r>
          </a:p>
          <a:p>
            <a:pPr marL="27680" marR="27680" defTabSz="583196">
              <a:lnSpc>
                <a:spcPts val="2496"/>
              </a:lnSpc>
              <a:defRPr sz="2000">
                <a:solidFill>
                  <a:srgbClr val="FFFFFF"/>
                </a:solidFill>
                <a:uFill>
                  <a:solidFill>
                    <a:srgbClr val="FFFFFF"/>
                  </a:solidFill>
                </a:uFill>
              </a:defRPr>
            </a:pPr>
            <a:r>
              <a:rPr lang="en-GB" sz="1996" dirty="0">
                <a:solidFill>
                  <a:srgbClr val="FFFFFF"/>
                </a:solidFill>
                <a:uFill>
                  <a:solidFill>
                    <a:srgbClr val="FFFFFF"/>
                  </a:solidFill>
                </a:uFill>
                <a:latin typeface="Helvetica"/>
                <a:ea typeface="Helvetica"/>
                <a:cs typeface="Helvetica"/>
              </a:rPr>
              <a:t>	(d) Presentation &amp; Storytelling [Lesson 17]</a:t>
            </a:r>
          </a:p>
          <a:p>
            <a:pPr marL="27680" marR="27680" defTabSz="583196">
              <a:lnSpc>
                <a:spcPts val="2496"/>
              </a:lnSpc>
              <a:defRPr sz="2000">
                <a:solidFill>
                  <a:srgbClr val="FFFFFF"/>
                </a:solidFill>
                <a:uFill>
                  <a:solidFill>
                    <a:srgbClr val="FFFFFF"/>
                  </a:solidFill>
                </a:uFill>
              </a:defRPr>
            </a:pPr>
            <a:endParaRPr lang="en-GB" sz="1996" dirty="0">
              <a:solidFill>
                <a:srgbClr val="FFFFFF"/>
              </a:solidFill>
              <a:uFill>
                <a:solidFill>
                  <a:srgbClr val="FFFFFF"/>
                </a:solidFill>
              </a:uFill>
              <a:latin typeface="Helvetica"/>
              <a:ea typeface="Helvetica"/>
              <a:cs typeface="Helvetica"/>
            </a:endParaRPr>
          </a:p>
          <a:p>
            <a:pPr marL="27680" marR="27680" defTabSz="583196">
              <a:lnSpc>
                <a:spcPts val="2496"/>
              </a:lnSpc>
              <a:defRPr sz="2000">
                <a:solidFill>
                  <a:srgbClr val="FFFFFF"/>
                </a:solidFill>
                <a:uFill>
                  <a:solidFill>
                    <a:srgbClr val="FFFFFF"/>
                  </a:solidFill>
                </a:uFill>
              </a:defRPr>
            </a:pPr>
            <a:r>
              <a:rPr lang="en-GB" sz="1996" dirty="0">
                <a:solidFill>
                  <a:srgbClr val="FFFFFF"/>
                </a:solidFill>
                <a:uFill>
                  <a:solidFill>
                    <a:srgbClr val="FFFFFF"/>
                  </a:solidFill>
                </a:uFill>
                <a:latin typeface="Helvetica"/>
                <a:ea typeface="Helvetica"/>
                <a:cs typeface="Helvetica"/>
              </a:rPr>
              <a:t>Lesson 18 </a:t>
            </a:r>
            <a:r>
              <a:rPr lang="mr-IN" sz="1996" dirty="0">
                <a:solidFill>
                  <a:srgbClr val="FFFFFF"/>
                </a:solidFill>
                <a:uFill>
                  <a:solidFill>
                    <a:srgbClr val="FFFFFF"/>
                  </a:solidFill>
                </a:uFill>
                <a:latin typeface="Helvetica"/>
                <a:ea typeface="Helvetica"/>
                <a:cs typeface="Helvetica"/>
              </a:rPr>
              <a:t>–</a:t>
            </a:r>
            <a:r>
              <a:rPr lang="en-GB" sz="1996" dirty="0">
                <a:solidFill>
                  <a:srgbClr val="FFFFFF"/>
                </a:solidFill>
                <a:uFill>
                  <a:solidFill>
                    <a:srgbClr val="FFFFFF"/>
                  </a:solidFill>
                </a:uFill>
                <a:latin typeface="Helvetica"/>
                <a:ea typeface="Helvetica"/>
                <a:cs typeface="Helvetica"/>
              </a:rPr>
              <a:t> any final queries</a:t>
            </a:r>
          </a:p>
          <a:p>
            <a:pPr marL="27680" marR="27680" defTabSz="583196">
              <a:lnSpc>
                <a:spcPts val="2496"/>
              </a:lnSpc>
              <a:defRPr sz="2000">
                <a:solidFill>
                  <a:srgbClr val="FFFFFF"/>
                </a:solidFill>
                <a:uFill>
                  <a:solidFill>
                    <a:srgbClr val="FFFFFF"/>
                  </a:solidFill>
                </a:uFill>
              </a:defRPr>
            </a:pPr>
            <a:r>
              <a:rPr lang="en-GB" sz="1996" dirty="0">
                <a:solidFill>
                  <a:srgbClr val="FFFFFF"/>
                </a:solidFill>
                <a:uFill>
                  <a:solidFill>
                    <a:srgbClr val="FFFFFF"/>
                  </a:solidFill>
                </a:uFill>
                <a:latin typeface="Helvetica"/>
                <a:ea typeface="Helvetica"/>
                <a:cs typeface="Helvetica"/>
              </a:rPr>
              <a:t>Lesson 19 &amp; 20 </a:t>
            </a:r>
            <a:r>
              <a:rPr lang="mr-IN" sz="1996" dirty="0">
                <a:solidFill>
                  <a:srgbClr val="FFFFFF"/>
                </a:solidFill>
                <a:uFill>
                  <a:solidFill>
                    <a:srgbClr val="FFFFFF"/>
                  </a:solidFill>
                </a:uFill>
                <a:latin typeface="Helvetica"/>
                <a:ea typeface="Helvetica"/>
                <a:cs typeface="Helvetica"/>
              </a:rPr>
              <a:t>–</a:t>
            </a:r>
            <a:r>
              <a:rPr lang="en-GB" sz="1996" dirty="0">
                <a:solidFill>
                  <a:srgbClr val="FFFFFF"/>
                </a:solidFill>
                <a:uFill>
                  <a:solidFill>
                    <a:srgbClr val="FFFFFF"/>
                  </a:solidFill>
                </a:uFill>
                <a:latin typeface="Helvetica"/>
                <a:ea typeface="Helvetica"/>
                <a:cs typeface="Helvetica"/>
              </a:rPr>
              <a:t> Presenting final project back to class</a:t>
            </a:r>
          </a:p>
          <a:p>
            <a:pPr marL="27680" marR="27680" defTabSz="583196">
              <a:lnSpc>
                <a:spcPts val="2496"/>
              </a:lnSpc>
              <a:defRPr sz="2000">
                <a:solidFill>
                  <a:srgbClr val="FFFFFF"/>
                </a:solidFill>
                <a:uFill>
                  <a:solidFill>
                    <a:srgbClr val="FFFFFF"/>
                  </a:solidFill>
                </a:uFill>
              </a:defRPr>
            </a:pPr>
            <a:endParaRPr lang="en-GB" sz="1996" dirty="0">
              <a:solidFill>
                <a:srgbClr val="FFFFFF"/>
              </a:solidFill>
              <a:uFill>
                <a:solidFill>
                  <a:srgbClr val="FFFFFF"/>
                </a:solidFill>
              </a:uFill>
              <a:latin typeface="Helvetica"/>
              <a:ea typeface="Helvetica"/>
              <a:cs typeface="Helvetica"/>
            </a:endParaRPr>
          </a:p>
          <a:p>
            <a:pPr marL="27680" marR="27680" defTabSz="583196">
              <a:lnSpc>
                <a:spcPts val="2496"/>
              </a:lnSpc>
              <a:defRPr sz="2000">
                <a:solidFill>
                  <a:srgbClr val="FFFFFF"/>
                </a:solidFill>
                <a:uFill>
                  <a:solidFill>
                    <a:srgbClr val="FFFFFF"/>
                  </a:solidFill>
                </a:uFill>
              </a:defRPr>
            </a:pPr>
            <a:endParaRPr lang="en-GB" sz="1996" dirty="0">
              <a:solidFill>
                <a:srgbClr val="FFFFFF"/>
              </a:solidFill>
              <a:uFill>
                <a:solidFill>
                  <a:srgbClr val="FFFFFF"/>
                </a:solidFill>
              </a:uFill>
              <a:latin typeface="Helvetica"/>
              <a:ea typeface="Helvetica"/>
              <a:cs typeface="Helvetica"/>
            </a:endParaRPr>
          </a:p>
        </p:txBody>
      </p:sp>
      <p:sp>
        <p:nvSpPr>
          <p:cNvPr id="6" name="Rectangle 5"/>
          <p:cNvSpPr/>
          <p:nvPr/>
        </p:nvSpPr>
        <p:spPr>
          <a:xfrm>
            <a:off x="1877379" y="3695182"/>
            <a:ext cx="5608318" cy="463571"/>
          </a:xfrm>
          <a:prstGeom prst="rect">
            <a:avLst/>
          </a:prstGeom>
          <a:noFill/>
          <a:ln w="3175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13" tIns="50713" rIns="50713" bIns="50713" numCol="1" spcCol="38100" rtlCol="0" anchor="ctr">
            <a:spAutoFit/>
          </a:bodyPr>
          <a:lstStyle/>
          <a:p>
            <a:pPr defTabSz="583196"/>
            <a:endParaRPr lang="en-US" sz="2296">
              <a:latin typeface="Helvetica"/>
              <a:ea typeface="Helvetica"/>
              <a:cs typeface="Helvetica"/>
            </a:endParaRPr>
          </a:p>
        </p:txBody>
      </p:sp>
      <p:sp>
        <p:nvSpPr>
          <p:cNvPr id="2" name="Rectangle 1"/>
          <p:cNvSpPr/>
          <p:nvPr/>
        </p:nvSpPr>
        <p:spPr>
          <a:xfrm>
            <a:off x="2787415" y="1872114"/>
            <a:ext cx="2903359" cy="446276"/>
          </a:xfrm>
          <a:prstGeom prst="rect">
            <a:avLst/>
          </a:prstGeom>
        </p:spPr>
        <p:txBody>
          <a:bodyPr wrap="none">
            <a:spAutoFit/>
          </a:bodyPr>
          <a:lstStyle/>
          <a:p>
            <a:r>
              <a:rPr lang="en-US" smtClean="0">
                <a:solidFill>
                  <a:srgbClr val="FFFF00"/>
                </a:solidFill>
              </a:rPr>
              <a:t>ONE WEEK LEFT!!!</a:t>
            </a:r>
            <a:endParaRPr lang="en-US" dirty="0">
              <a:solidFill>
                <a:srgbClr val="FFFF00"/>
              </a:solidFill>
            </a:endParaRPr>
          </a:p>
        </p:txBody>
      </p:sp>
    </p:spTree>
    <p:extLst>
      <p:ext uri="{BB962C8B-B14F-4D97-AF65-F5344CB8AC3E}">
        <p14:creationId xmlns:p14="http://schemas.microsoft.com/office/powerpoint/2010/main" val="755369484"/>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sp>
        <p:nvSpPr>
          <p:cNvPr id="369" name="NETWORK STRUCTURE"/>
          <p:cNvSpPr txBox="1">
            <a:spLocks noGrp="1"/>
          </p:cNvSpPr>
          <p:nvPr>
            <p:ph type="title"/>
          </p:nvPr>
        </p:nvSpPr>
        <p:spPr>
          <a:prstGeom prst="rect">
            <a:avLst/>
          </a:prstGeom>
        </p:spPr>
        <p:txBody>
          <a:bodyPr/>
          <a:lstStyle/>
          <a:p>
            <a:r>
              <a:t>NETWORK STRUCTURE</a:t>
            </a:r>
          </a:p>
        </p:txBody>
      </p:sp>
      <p:sp>
        <p:nvSpPr>
          <p:cNvPr id="370" name="Output Layer -&gt;…"/>
          <p:cNvSpPr txBox="1">
            <a:spLocks noGrp="1"/>
          </p:cNvSpPr>
          <p:nvPr>
            <p:ph type="body" sz="half" idx="1"/>
          </p:nvPr>
        </p:nvSpPr>
        <p:spPr>
          <a:xfrm>
            <a:off x="468153" y="983297"/>
            <a:ext cx="2752567" cy="4030980"/>
          </a:xfrm>
          <a:prstGeom prst="rect">
            <a:avLst/>
          </a:prstGeom>
        </p:spPr>
        <p:txBody>
          <a:bodyPr/>
          <a:lstStyle/>
          <a:p>
            <a:pPr marL="0" indent="0">
              <a:lnSpc>
                <a:spcPct val="100000"/>
              </a:lnSpc>
              <a:spcBef>
                <a:spcPts val="1200"/>
              </a:spcBef>
              <a:buSzTx/>
              <a:buFontTx/>
              <a:buNone/>
            </a:pPr>
            <a:endParaRPr/>
          </a:p>
          <a:p>
            <a:pPr marL="0" indent="0">
              <a:lnSpc>
                <a:spcPct val="100000"/>
              </a:lnSpc>
              <a:spcBef>
                <a:spcPts val="1200"/>
              </a:spcBef>
              <a:buSzTx/>
              <a:buFontTx/>
              <a:buNone/>
            </a:pPr>
            <a:r>
              <a:t>Output Layer -&gt;</a:t>
            </a:r>
          </a:p>
          <a:p>
            <a:pPr marL="0" indent="0">
              <a:lnSpc>
                <a:spcPct val="100000"/>
              </a:lnSpc>
              <a:spcBef>
                <a:spcPts val="1200"/>
              </a:spcBef>
              <a:buSzTx/>
              <a:buFontTx/>
              <a:buNone/>
            </a:pPr>
            <a:endParaRPr/>
          </a:p>
          <a:p>
            <a:pPr marL="0" indent="0">
              <a:lnSpc>
                <a:spcPct val="100000"/>
              </a:lnSpc>
              <a:spcBef>
                <a:spcPts val="1200"/>
              </a:spcBef>
              <a:buSzTx/>
              <a:buFontTx/>
              <a:buNone/>
            </a:pPr>
            <a:endParaRPr/>
          </a:p>
          <a:p>
            <a:pPr marL="0" indent="0">
              <a:lnSpc>
                <a:spcPct val="100000"/>
              </a:lnSpc>
              <a:spcBef>
                <a:spcPts val="1200"/>
              </a:spcBef>
              <a:buSzTx/>
              <a:buFontTx/>
              <a:buNone/>
            </a:pPr>
            <a:r>
              <a:t>Hidden Layers -&gt;</a:t>
            </a:r>
          </a:p>
          <a:p>
            <a:pPr marL="0" indent="0">
              <a:lnSpc>
                <a:spcPct val="100000"/>
              </a:lnSpc>
              <a:spcBef>
                <a:spcPts val="1200"/>
              </a:spcBef>
              <a:buSzTx/>
              <a:buFontTx/>
              <a:buNone/>
            </a:pPr>
            <a:endParaRPr/>
          </a:p>
          <a:p>
            <a:pPr marL="0" indent="0">
              <a:lnSpc>
                <a:spcPct val="100000"/>
              </a:lnSpc>
              <a:spcBef>
                <a:spcPts val="1200"/>
              </a:spcBef>
              <a:buSzTx/>
              <a:buFontTx/>
              <a:buNone/>
            </a:pPr>
            <a:endParaRPr/>
          </a:p>
          <a:p>
            <a:pPr marL="0" indent="0">
              <a:lnSpc>
                <a:spcPct val="100000"/>
              </a:lnSpc>
              <a:spcBef>
                <a:spcPts val="1200"/>
              </a:spcBef>
              <a:buSzTx/>
              <a:buFontTx/>
              <a:buNone/>
            </a:pPr>
            <a:endParaRPr/>
          </a:p>
          <a:p>
            <a:pPr marL="0" indent="0">
              <a:lnSpc>
                <a:spcPct val="100000"/>
              </a:lnSpc>
              <a:spcBef>
                <a:spcPts val="1200"/>
              </a:spcBef>
              <a:buSzTx/>
              <a:buFontTx/>
              <a:buNone/>
            </a:pPr>
            <a:r>
              <a:t>Input Layer -&gt;</a:t>
            </a:r>
          </a:p>
        </p:txBody>
      </p:sp>
      <p:pic>
        <p:nvPicPr>
          <p:cNvPr id="371" name="Image" descr="Image"/>
          <p:cNvPicPr>
            <a:picLocks noChangeAspect="1"/>
          </p:cNvPicPr>
          <p:nvPr/>
        </p:nvPicPr>
        <p:blipFill>
          <a:blip r:embed="rId2">
            <a:extLst/>
          </a:blip>
          <a:stretch>
            <a:fillRect/>
          </a:stretch>
        </p:blipFill>
        <p:spPr>
          <a:xfrm>
            <a:off x="3305254" y="1032668"/>
            <a:ext cx="2752567" cy="3932238"/>
          </a:xfrm>
          <a:prstGeom prst="rect">
            <a:avLst/>
          </a:prstGeom>
          <a:ln w="25400"/>
        </p:spPr>
      </p:pic>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31</a:t>
            </a:fld>
            <a:endParaRPr/>
          </a:p>
        </p:txBody>
      </p:sp>
      <p:sp>
        <p:nvSpPr>
          <p:cNvPr id="378" name="NETWORK STRUCTURE"/>
          <p:cNvSpPr txBox="1">
            <a:spLocks noGrp="1"/>
          </p:cNvSpPr>
          <p:nvPr>
            <p:ph type="title"/>
          </p:nvPr>
        </p:nvSpPr>
        <p:spPr>
          <a:prstGeom prst="rect">
            <a:avLst/>
          </a:prstGeom>
        </p:spPr>
        <p:txBody>
          <a:bodyPr/>
          <a:lstStyle/>
          <a:p>
            <a:r>
              <a:t>NETWORK STRUCTURE</a:t>
            </a:r>
          </a:p>
        </p:txBody>
      </p:sp>
      <p:sp>
        <p:nvSpPr>
          <p:cNvPr id="379" name="Hidden layers often have fewer neurons than the input layer to force the network to learn compressed representations of the original input."/>
          <p:cNvSpPr txBox="1">
            <a:spLocks noGrp="1"/>
          </p:cNvSpPr>
          <p:nvPr>
            <p:ph type="body" idx="1"/>
          </p:nvPr>
        </p:nvSpPr>
        <p:spPr>
          <a:prstGeom prst="rect">
            <a:avLst/>
          </a:prstGeom>
        </p:spPr>
        <p:txBody>
          <a:bodyPr/>
          <a:lstStyle>
            <a:lvl1pPr marL="0" indent="0">
              <a:lnSpc>
                <a:spcPct val="100000"/>
              </a:lnSpc>
              <a:spcBef>
                <a:spcPts val="1200"/>
              </a:spcBef>
              <a:buSzTx/>
              <a:buFontTx/>
              <a:buNone/>
              <a:defRPr sz="1600"/>
            </a:lvl1pPr>
          </a:lstStyle>
          <a:p>
            <a:r>
              <a:t>Hidden layers often have fewer neurons than the input layer to force the network to learn compressed representations of the original input.</a:t>
            </a:r>
          </a:p>
        </p:txBody>
      </p:sp>
      <p:pic>
        <p:nvPicPr>
          <p:cNvPr id="380" name="neural-network.png" descr="neural-network.png"/>
          <p:cNvPicPr>
            <a:picLocks noChangeAspect="1"/>
          </p:cNvPicPr>
          <p:nvPr/>
        </p:nvPicPr>
        <p:blipFill>
          <a:blip r:embed="rId3">
            <a:extLst/>
          </a:blip>
          <a:stretch>
            <a:fillRect/>
          </a:stretch>
        </p:blipFill>
        <p:spPr>
          <a:xfrm>
            <a:off x="1991540" y="1534530"/>
            <a:ext cx="4827347" cy="3495124"/>
          </a:xfrm>
          <a:prstGeom prst="rect">
            <a:avLst/>
          </a:prstGeom>
          <a:ln w="25400"/>
        </p:spPr>
      </p:pic>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a:p>
        </p:txBody>
      </p:sp>
      <p:sp>
        <p:nvSpPr>
          <p:cNvPr id="389" name="NETWORK STRUCTURE"/>
          <p:cNvSpPr txBox="1">
            <a:spLocks noGrp="1"/>
          </p:cNvSpPr>
          <p:nvPr>
            <p:ph type="title"/>
          </p:nvPr>
        </p:nvSpPr>
        <p:spPr>
          <a:prstGeom prst="rect">
            <a:avLst/>
          </a:prstGeom>
        </p:spPr>
        <p:txBody>
          <a:bodyPr/>
          <a:lstStyle/>
          <a:p>
            <a:r>
              <a:t>NETWORK STRUCTURE</a:t>
            </a:r>
          </a:p>
        </p:txBody>
      </p:sp>
      <p:sp>
        <p:nvSpPr>
          <p:cNvPr id="390" name="Architecture"/>
          <p:cNvSpPr txBox="1">
            <a:spLocks noGrp="1"/>
          </p:cNvSpPr>
          <p:nvPr>
            <p:ph type="body" sz="half" idx="1"/>
          </p:nvPr>
        </p:nvSpPr>
        <p:spPr>
          <a:xfrm>
            <a:off x="468153" y="983297"/>
            <a:ext cx="3139499" cy="4030980"/>
          </a:xfrm>
          <a:prstGeom prst="rect">
            <a:avLst/>
          </a:prstGeom>
        </p:spPr>
        <p:txBody>
          <a:bodyPr/>
          <a:lstStyle/>
          <a:p>
            <a:pPr marL="0" indent="0" algn="ctr">
              <a:lnSpc>
                <a:spcPct val="100000"/>
              </a:lnSpc>
              <a:spcBef>
                <a:spcPts val="1200"/>
              </a:spcBef>
              <a:buSzTx/>
              <a:buFontTx/>
              <a:buNone/>
            </a:pPr>
            <a:r>
              <a:t>Architecture</a:t>
            </a:r>
          </a:p>
          <a:p>
            <a:pPr marL="0" indent="0">
              <a:lnSpc>
                <a:spcPct val="100000"/>
              </a:lnSpc>
              <a:spcBef>
                <a:spcPts val="1200"/>
              </a:spcBef>
              <a:buSzTx/>
              <a:buFontTx/>
              <a:buNone/>
            </a:pPr>
            <a:r>
              <a:t> </a:t>
            </a:r>
          </a:p>
        </p:txBody>
      </p:sp>
      <p:pic>
        <p:nvPicPr>
          <p:cNvPr id="391" name="Image" descr="Image"/>
          <p:cNvPicPr>
            <a:picLocks noChangeAspect="1"/>
          </p:cNvPicPr>
          <p:nvPr/>
        </p:nvPicPr>
        <p:blipFill>
          <a:blip r:embed="rId2">
            <a:extLst/>
          </a:blip>
          <a:stretch>
            <a:fillRect/>
          </a:stretch>
        </p:blipFill>
        <p:spPr>
          <a:xfrm>
            <a:off x="800019" y="1422596"/>
            <a:ext cx="2475768" cy="3713651"/>
          </a:xfrm>
          <a:prstGeom prst="rect">
            <a:avLst/>
          </a:prstGeom>
          <a:ln w="25400"/>
        </p:spPr>
      </p:pic>
      <p:sp>
        <p:nvSpPr>
          <p:cNvPr id="392" name="Neuron connections"/>
          <p:cNvSpPr txBox="1"/>
          <p:nvPr/>
        </p:nvSpPr>
        <p:spPr>
          <a:xfrm>
            <a:off x="5197699" y="965841"/>
            <a:ext cx="3338828"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200"/>
              </a:spcBef>
              <a:defRPr sz="2000"/>
            </a:lvl1pPr>
          </a:lstStyle>
          <a:p>
            <a:r>
              <a:t>Neuron connections</a:t>
            </a:r>
          </a:p>
        </p:txBody>
      </p:sp>
      <p:pic>
        <p:nvPicPr>
          <p:cNvPr id="393" name="Image" descr="Image"/>
          <p:cNvPicPr>
            <a:picLocks noChangeAspect="1"/>
          </p:cNvPicPr>
          <p:nvPr/>
        </p:nvPicPr>
        <p:blipFill>
          <a:blip r:embed="rId3">
            <a:extLst/>
          </a:blip>
          <a:stretch>
            <a:fillRect/>
          </a:stretch>
        </p:blipFill>
        <p:spPr>
          <a:xfrm>
            <a:off x="5769485" y="1406972"/>
            <a:ext cx="2195256" cy="1232355"/>
          </a:xfrm>
          <a:prstGeom prst="rect">
            <a:avLst/>
          </a:prstGeom>
          <a:ln w="25400"/>
        </p:spPr>
      </p:pic>
      <p:pic>
        <p:nvPicPr>
          <p:cNvPr id="394" name="Image" descr="Image"/>
          <p:cNvPicPr>
            <a:picLocks noChangeAspect="1"/>
          </p:cNvPicPr>
          <p:nvPr/>
        </p:nvPicPr>
        <p:blipFill>
          <a:blip r:embed="rId4">
            <a:extLst/>
          </a:blip>
          <a:stretch>
            <a:fillRect/>
          </a:stretch>
        </p:blipFill>
        <p:spPr>
          <a:xfrm>
            <a:off x="5151032" y="2889952"/>
            <a:ext cx="3557224" cy="2001636"/>
          </a:xfrm>
          <a:prstGeom prst="rect">
            <a:avLst/>
          </a:prstGeom>
          <a:ln w="25400"/>
        </p:spPr>
      </p:pic>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97"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98" name="HOW DO WE FIND THE WEIGHTS?"/>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HOW DO WE FIND THE WEIGHTS?</a:t>
            </a:r>
          </a:p>
        </p:txBody>
      </p:sp>
      <p:sp>
        <p:nvSpPr>
          <p:cNvPr id="399"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02"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03" name="BACK-PROPAGATION"/>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sz="8000"/>
              <a:t>BACK-PROPAGATION</a:t>
            </a:r>
          </a:p>
        </p:txBody>
      </p:sp>
      <p:sp>
        <p:nvSpPr>
          <p:cNvPr id="404"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0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0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0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35</a:t>
            </a:fld>
            <a:endParaRPr/>
          </a:p>
        </p:txBody>
      </p:sp>
      <p:sp>
        <p:nvSpPr>
          <p:cNvPr id="411" name="BACK-PROPOGATION"/>
          <p:cNvSpPr txBox="1">
            <a:spLocks noGrp="1"/>
          </p:cNvSpPr>
          <p:nvPr>
            <p:ph type="title"/>
          </p:nvPr>
        </p:nvSpPr>
        <p:spPr>
          <a:prstGeom prst="rect">
            <a:avLst/>
          </a:prstGeom>
        </p:spPr>
        <p:txBody>
          <a:bodyPr/>
          <a:lstStyle/>
          <a:p>
            <a:r>
              <a:t>BACK-PROPOGATION</a:t>
            </a:r>
          </a:p>
        </p:txBody>
      </p:sp>
      <p:sp>
        <p:nvSpPr>
          <p:cNvPr id="412" name="Training updates the sigmoid function weights to get the best predictions possible."/>
          <p:cNvSpPr txBox="1">
            <a:spLocks noGrp="1"/>
          </p:cNvSpPr>
          <p:nvPr>
            <p:ph type="body" sz="half" idx="1"/>
          </p:nvPr>
        </p:nvSpPr>
        <p:spPr>
          <a:xfrm>
            <a:off x="468153" y="983297"/>
            <a:ext cx="3868803" cy="4030980"/>
          </a:xfrm>
          <a:prstGeom prst="rect">
            <a:avLst/>
          </a:prstGeom>
        </p:spPr>
        <p:txBody>
          <a:bodyPr/>
          <a:lstStyle/>
          <a:p>
            <a:pPr marL="0" indent="0">
              <a:lnSpc>
                <a:spcPct val="100000"/>
              </a:lnSpc>
              <a:spcBef>
                <a:spcPts val="1200"/>
              </a:spcBef>
              <a:buSzTx/>
              <a:buFontTx/>
              <a:buNone/>
              <a:defRPr sz="1500"/>
            </a:pPr>
            <a:endParaRPr/>
          </a:p>
          <a:p>
            <a:pPr marL="0" indent="0">
              <a:lnSpc>
                <a:spcPct val="100000"/>
              </a:lnSpc>
              <a:spcBef>
                <a:spcPts val="1200"/>
              </a:spcBef>
              <a:buSzTx/>
              <a:buFontTx/>
              <a:buNone/>
              <a:defRPr sz="1500"/>
            </a:pPr>
            <a:r>
              <a:t>Training updates the sigmoid function weights to get the best predictions possible.</a:t>
            </a:r>
          </a:p>
        </p:txBody>
      </p:sp>
      <p:sp>
        <p:nvSpPr>
          <p:cNvPr id="413" name="If an observation goes through the model and is outputted as False when it should have been True the logistic functions in the perceptrons are changed slightly according to the error."/>
          <p:cNvSpPr txBox="1"/>
          <p:nvPr/>
        </p:nvSpPr>
        <p:spPr>
          <a:xfrm>
            <a:off x="4589147" y="1325562"/>
            <a:ext cx="3651011"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1200"/>
              </a:spcBef>
              <a:defRPr sz="1500"/>
            </a:lvl1pPr>
          </a:lstStyle>
          <a:p>
            <a:r>
              <a:t>If an observation goes through the model and is outputted as False when it should have been True the logistic functions in the perceptrons are changed slightly according to the error.</a:t>
            </a:r>
          </a:p>
        </p:txBody>
      </p:sp>
      <p:pic>
        <p:nvPicPr>
          <p:cNvPr id="414" name="Image" descr="Image"/>
          <p:cNvPicPr>
            <a:picLocks noChangeAspect="1"/>
          </p:cNvPicPr>
          <p:nvPr/>
        </p:nvPicPr>
        <p:blipFill>
          <a:blip r:embed="rId2">
            <a:extLst/>
          </a:blip>
          <a:stretch>
            <a:fillRect/>
          </a:stretch>
        </p:blipFill>
        <p:spPr>
          <a:xfrm>
            <a:off x="462833" y="2210859"/>
            <a:ext cx="3868803" cy="2839781"/>
          </a:xfrm>
          <a:prstGeom prst="rect">
            <a:avLst/>
          </a:prstGeom>
          <a:ln w="25400"/>
        </p:spPr>
      </p:pic>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36</a:t>
            </a:fld>
            <a:endParaRPr/>
          </a:p>
        </p:txBody>
      </p:sp>
      <p:sp>
        <p:nvSpPr>
          <p:cNvPr id="421" name="BACK-PROPOGATION"/>
          <p:cNvSpPr txBox="1">
            <a:spLocks noGrp="1"/>
          </p:cNvSpPr>
          <p:nvPr>
            <p:ph type="title"/>
          </p:nvPr>
        </p:nvSpPr>
        <p:spPr>
          <a:prstGeom prst="rect">
            <a:avLst/>
          </a:prstGeom>
        </p:spPr>
        <p:txBody>
          <a:bodyPr/>
          <a:lstStyle/>
          <a:p>
            <a:r>
              <a:t>BACK-PROPOGATION</a:t>
            </a:r>
          </a:p>
        </p:txBody>
      </p:sp>
      <p:sp>
        <p:nvSpPr>
          <p:cNvPr id="422" name="Back-Propogation is a two-pass algorithm.…"/>
          <p:cNvSpPr txBox="1">
            <a:spLocks noGrp="1"/>
          </p:cNvSpPr>
          <p:nvPr>
            <p:ph type="body" idx="1"/>
          </p:nvPr>
        </p:nvSpPr>
        <p:spPr>
          <a:prstGeom prst="rect">
            <a:avLst/>
          </a:prstGeom>
        </p:spPr>
        <p:txBody>
          <a:bodyPr/>
          <a:lstStyle/>
          <a:p>
            <a:pPr marL="0" indent="0">
              <a:lnSpc>
                <a:spcPct val="100000"/>
              </a:lnSpc>
              <a:spcBef>
                <a:spcPts val="1200"/>
              </a:spcBef>
              <a:buSzTx/>
              <a:buFontTx/>
              <a:buNone/>
              <a:defRPr sz="1700"/>
            </a:pPr>
            <a:r>
              <a:rPr dirty="0" smtClean="0"/>
              <a:t>Back-Propogation </a:t>
            </a:r>
            <a:r>
              <a:rPr dirty="0"/>
              <a:t>is a two-pass algorithm. </a:t>
            </a:r>
          </a:p>
          <a:p>
            <a:pPr marL="0" indent="0">
              <a:lnSpc>
                <a:spcPct val="100000"/>
              </a:lnSpc>
              <a:spcBef>
                <a:spcPts val="1200"/>
              </a:spcBef>
              <a:buSzTx/>
              <a:buFontTx/>
              <a:buNone/>
              <a:defRPr sz="1700"/>
            </a:pPr>
            <a:endParaRPr dirty="0"/>
          </a:p>
          <a:p>
            <a:pPr marL="0" indent="0">
              <a:lnSpc>
                <a:spcPct val="100000"/>
              </a:lnSpc>
              <a:spcBef>
                <a:spcPts val="1200"/>
              </a:spcBef>
              <a:buSzTx/>
              <a:buFontTx/>
              <a:buNone/>
              <a:defRPr sz="1700"/>
            </a:pPr>
            <a:r>
              <a:rPr dirty="0"/>
              <a:t>The Forward pass </a:t>
            </a:r>
            <a:r>
              <a:rPr lang="en-GB" dirty="0" smtClean="0"/>
              <a:t>uses the </a:t>
            </a:r>
            <a:r>
              <a:rPr dirty="0" smtClean="0"/>
              <a:t>weights </a:t>
            </a:r>
            <a:r>
              <a:rPr lang="en-GB" dirty="0" smtClean="0"/>
              <a:t>to calculate the prediction</a:t>
            </a:r>
            <a:r>
              <a:rPr dirty="0" smtClean="0"/>
              <a:t>.</a:t>
            </a:r>
            <a:endParaRPr dirty="0"/>
          </a:p>
          <a:p>
            <a:pPr marL="0" indent="0">
              <a:lnSpc>
                <a:spcPct val="100000"/>
              </a:lnSpc>
              <a:spcBef>
                <a:spcPts val="1200"/>
              </a:spcBef>
              <a:buSzTx/>
              <a:buFontTx/>
              <a:buNone/>
              <a:defRPr sz="1700"/>
            </a:pPr>
            <a:endParaRPr dirty="0"/>
          </a:p>
          <a:p>
            <a:pPr marL="0" indent="0">
              <a:lnSpc>
                <a:spcPct val="100000"/>
              </a:lnSpc>
              <a:spcBef>
                <a:spcPts val="1200"/>
              </a:spcBef>
              <a:buSzTx/>
              <a:buFontTx/>
              <a:buNone/>
              <a:defRPr sz="1700"/>
            </a:pPr>
            <a:r>
              <a:rPr dirty="0"/>
              <a:t>The Backward pass calculates the errors on the output layer and are then back-propagated to give the errors at the hidden layer units</a:t>
            </a:r>
            <a:r>
              <a:rPr dirty="0" smtClean="0"/>
              <a:t>.</a:t>
            </a:r>
            <a:endParaRPr lang="en-GB" dirty="0" smtClean="0"/>
          </a:p>
          <a:p>
            <a:pPr marL="0" indent="0">
              <a:lnSpc>
                <a:spcPct val="100000"/>
              </a:lnSpc>
              <a:spcBef>
                <a:spcPts val="1200"/>
              </a:spcBef>
              <a:buSzTx/>
              <a:buFontTx/>
              <a:buNone/>
              <a:defRPr sz="1700"/>
            </a:pPr>
            <a:endParaRPr lang="en-GB" dirty="0"/>
          </a:p>
          <a:p>
            <a:pPr marL="0" indent="0">
              <a:lnSpc>
                <a:spcPct val="100000"/>
              </a:lnSpc>
              <a:spcBef>
                <a:spcPts val="1200"/>
              </a:spcBef>
              <a:buSzTx/>
              <a:buFontTx/>
              <a:buNone/>
              <a:defRPr sz="1700"/>
            </a:pPr>
            <a:r>
              <a:rPr lang="en-GB" dirty="0" smtClean="0"/>
              <a:t>The weights must then be updated.</a:t>
            </a:r>
          </a:p>
          <a:p>
            <a:pPr marL="0" indent="0">
              <a:lnSpc>
                <a:spcPct val="100000"/>
              </a:lnSpc>
              <a:spcBef>
                <a:spcPts val="1200"/>
              </a:spcBef>
              <a:buSzTx/>
              <a:buFontTx/>
              <a:buNone/>
              <a:defRPr sz="1700"/>
            </a:pPr>
            <a:endParaRPr lang="en-GB" dirty="0" smtClean="0"/>
          </a:p>
          <a:p>
            <a:pPr marL="0" indent="0">
              <a:lnSpc>
                <a:spcPct val="100000"/>
              </a:lnSpc>
              <a:spcBef>
                <a:spcPts val="1200"/>
              </a:spcBef>
              <a:buSzTx/>
              <a:buFontTx/>
              <a:buNone/>
              <a:defRPr sz="1700"/>
            </a:pPr>
            <a:r>
              <a:rPr lang="en-GB" dirty="0" smtClean="0"/>
              <a:t>Lather, Rinse, Repeat.  (Until some criterial is satisfied)</a:t>
            </a:r>
            <a:endParaRPr dirty="0"/>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8" name="Slide Number"/>
          <p:cNvSpPr txBox="1">
            <a:spLocks noGrp="1"/>
          </p:cNvSpPr>
          <p:nvPr>
            <p:ph type="sldNum" sz="quarter" idx="2"/>
          </p:nvPr>
        </p:nvSpPr>
        <p:spPr>
          <a:xfrm>
            <a:off x="9566624" y="-2394649"/>
            <a:ext cx="355006"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37</a:t>
            </a:fld>
            <a:endParaRPr/>
          </a:p>
        </p:txBody>
      </p:sp>
      <p:sp>
        <p:nvSpPr>
          <p:cNvPr id="429" name="BACK-PROPOGATION"/>
          <p:cNvSpPr txBox="1">
            <a:spLocks noGrp="1"/>
          </p:cNvSpPr>
          <p:nvPr>
            <p:ph type="title"/>
          </p:nvPr>
        </p:nvSpPr>
        <p:spPr>
          <a:prstGeom prst="rect">
            <a:avLst/>
          </a:prstGeom>
        </p:spPr>
        <p:txBody>
          <a:bodyPr/>
          <a:lstStyle/>
          <a:p>
            <a:r>
              <a:rPr dirty="0" smtClean="0"/>
              <a:t>BACK-PROPOGATION</a:t>
            </a:r>
            <a:r>
              <a:rPr lang="en-GB" dirty="0" smtClean="0"/>
              <a:t>:   Simple 3-layer example</a:t>
            </a:r>
            <a:endParaRPr dirty="0"/>
          </a:p>
        </p:txBody>
      </p:sp>
      <p:pic>
        <p:nvPicPr>
          <p:cNvPr id="430" name="Screen Shot 2018-01-25 at 3.57.18 pm.png" descr="Screen Shot 2018-01-25 at 3.57.18 pm.png"/>
          <p:cNvPicPr>
            <a:picLocks noChangeAspect="1"/>
          </p:cNvPicPr>
          <p:nvPr/>
        </p:nvPicPr>
        <p:blipFill rotWithShape="1">
          <a:blip r:embed="rId3">
            <a:extLst/>
          </a:blip>
          <a:srcRect l="11026" t="61147" r="7931"/>
          <a:stretch/>
        </p:blipFill>
        <p:spPr>
          <a:xfrm>
            <a:off x="344128" y="1013328"/>
            <a:ext cx="8802285" cy="2610543"/>
          </a:xfrm>
          <a:prstGeom prst="rect">
            <a:avLst/>
          </a:prstGeom>
          <a:ln w="25400"/>
        </p:spPr>
      </p:pic>
      <p:pic>
        <p:nvPicPr>
          <p:cNvPr id="431" name="Screen Shot 2018-01-25 at 3.57.31 pm.png" descr="Screen Shot 2018-01-25 at 3.57.31 pm.png"/>
          <p:cNvPicPr>
            <a:picLocks noChangeAspect="1"/>
          </p:cNvPicPr>
          <p:nvPr/>
        </p:nvPicPr>
        <p:blipFill>
          <a:blip r:embed="rId4">
            <a:extLst/>
          </a:blip>
          <a:srcRect l="19350" r="19350"/>
          <a:stretch>
            <a:fillRect/>
          </a:stretch>
        </p:blipFill>
        <p:spPr>
          <a:xfrm>
            <a:off x="7261489" y="1446722"/>
            <a:ext cx="1757821" cy="3684351"/>
          </a:xfrm>
          <a:prstGeom prst="rect">
            <a:avLst/>
          </a:prstGeom>
          <a:ln w="25400"/>
        </p:spPr>
      </p:pic>
      <p:sp>
        <p:nvSpPr>
          <p:cNvPr id="31" name="Rectangle 30"/>
          <p:cNvSpPr/>
          <p:nvPr/>
        </p:nvSpPr>
        <p:spPr>
          <a:xfrm>
            <a:off x="344128" y="1406014"/>
            <a:ext cx="5397911" cy="2460513"/>
          </a:xfrm>
          <a:prstGeom prst="rect">
            <a:avLst/>
          </a:prstGeom>
          <a:solidFill>
            <a:srgbClr val="FFFFFF"/>
          </a:solidFill>
          <a:ln w="254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32" name="Rectangle 31"/>
          <p:cNvSpPr/>
          <p:nvPr/>
        </p:nvSpPr>
        <p:spPr>
          <a:xfrm>
            <a:off x="5167112" y="1043610"/>
            <a:ext cx="3852198" cy="334768"/>
          </a:xfrm>
          <a:prstGeom prst="rect">
            <a:avLst/>
          </a:prstGeom>
          <a:solidFill>
            <a:srgbClr val="FFFFFF"/>
          </a:solidFill>
          <a:ln w="254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546030174"/>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8" name="Slide Number"/>
          <p:cNvSpPr txBox="1">
            <a:spLocks noGrp="1"/>
          </p:cNvSpPr>
          <p:nvPr>
            <p:ph type="sldNum" sz="quarter" idx="2"/>
          </p:nvPr>
        </p:nvSpPr>
        <p:spPr>
          <a:xfrm>
            <a:off x="9566624" y="-2394649"/>
            <a:ext cx="355006"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38</a:t>
            </a:fld>
            <a:endParaRPr/>
          </a:p>
        </p:txBody>
      </p:sp>
      <p:sp>
        <p:nvSpPr>
          <p:cNvPr id="429" name="BACK-PROPOGATION"/>
          <p:cNvSpPr txBox="1">
            <a:spLocks noGrp="1"/>
          </p:cNvSpPr>
          <p:nvPr>
            <p:ph type="title"/>
          </p:nvPr>
        </p:nvSpPr>
        <p:spPr>
          <a:prstGeom prst="rect">
            <a:avLst/>
          </a:prstGeom>
        </p:spPr>
        <p:txBody>
          <a:bodyPr/>
          <a:lstStyle/>
          <a:p>
            <a:r>
              <a:rPr dirty="0" smtClean="0"/>
              <a:t>BACK-PROPOGATION</a:t>
            </a:r>
            <a:r>
              <a:rPr lang="en-GB" dirty="0" smtClean="0"/>
              <a:t>:   Simple 3-layer example</a:t>
            </a:r>
            <a:endParaRPr dirty="0"/>
          </a:p>
        </p:txBody>
      </p:sp>
      <p:pic>
        <p:nvPicPr>
          <p:cNvPr id="430" name="Screen Shot 2018-01-25 at 3.57.18 pm.png" descr="Screen Shot 2018-01-25 at 3.57.18 pm.png"/>
          <p:cNvPicPr>
            <a:picLocks noChangeAspect="1"/>
          </p:cNvPicPr>
          <p:nvPr/>
        </p:nvPicPr>
        <p:blipFill rotWithShape="1">
          <a:blip r:embed="rId3">
            <a:extLst/>
          </a:blip>
          <a:srcRect l="11026" t="61147" r="7931"/>
          <a:stretch/>
        </p:blipFill>
        <p:spPr>
          <a:xfrm>
            <a:off x="344128" y="1013328"/>
            <a:ext cx="8802285" cy="2610543"/>
          </a:xfrm>
          <a:prstGeom prst="rect">
            <a:avLst/>
          </a:prstGeom>
          <a:ln w="25400"/>
        </p:spPr>
      </p:pic>
      <p:sp>
        <p:nvSpPr>
          <p:cNvPr id="31" name="Rectangle 30"/>
          <p:cNvSpPr/>
          <p:nvPr/>
        </p:nvSpPr>
        <p:spPr>
          <a:xfrm>
            <a:off x="344128" y="1406014"/>
            <a:ext cx="5397911" cy="2460513"/>
          </a:xfrm>
          <a:prstGeom prst="rect">
            <a:avLst/>
          </a:prstGeom>
          <a:solidFill>
            <a:srgbClr val="FFFFFF"/>
          </a:solidFill>
          <a:ln w="254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32" name="Rectangle 31"/>
          <p:cNvSpPr/>
          <p:nvPr/>
        </p:nvSpPr>
        <p:spPr>
          <a:xfrm>
            <a:off x="5167112" y="1043610"/>
            <a:ext cx="3852198" cy="334768"/>
          </a:xfrm>
          <a:prstGeom prst="rect">
            <a:avLst/>
          </a:prstGeom>
          <a:solidFill>
            <a:srgbClr val="FFFFFF"/>
          </a:solidFill>
          <a:ln w="254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grpSp>
        <p:nvGrpSpPr>
          <p:cNvPr id="67" name="Group 66"/>
          <p:cNvGrpSpPr/>
          <p:nvPr/>
        </p:nvGrpSpPr>
        <p:grpSpPr>
          <a:xfrm>
            <a:off x="6098706" y="1446722"/>
            <a:ext cx="3047707" cy="3684351"/>
            <a:chOff x="6098706" y="1446722"/>
            <a:chExt cx="3047707" cy="3684351"/>
          </a:xfrm>
        </p:grpSpPr>
        <p:pic>
          <p:nvPicPr>
            <p:cNvPr id="68" name="Screen Shot 2018-01-25 at 3.57.31 pm.png" descr="Screen Shot 2018-01-25 at 3.57.31 pm.png"/>
            <p:cNvPicPr>
              <a:picLocks noChangeAspect="1"/>
            </p:cNvPicPr>
            <p:nvPr/>
          </p:nvPicPr>
          <p:blipFill>
            <a:blip r:embed="rId4">
              <a:extLst/>
            </a:blip>
            <a:srcRect l="19350" r="19350"/>
            <a:stretch>
              <a:fillRect/>
            </a:stretch>
          </p:blipFill>
          <p:spPr>
            <a:xfrm>
              <a:off x="7261489" y="1446722"/>
              <a:ext cx="1757821" cy="3684351"/>
            </a:xfrm>
            <a:prstGeom prst="rect">
              <a:avLst/>
            </a:prstGeom>
            <a:ln w="25400"/>
          </p:spPr>
        </p:pic>
        <p:grpSp>
          <p:nvGrpSpPr>
            <p:cNvPr id="69" name="Group 68"/>
            <p:cNvGrpSpPr/>
            <p:nvPr/>
          </p:nvGrpSpPr>
          <p:grpSpPr>
            <a:xfrm>
              <a:off x="6098706" y="1537706"/>
              <a:ext cx="3047707" cy="3248887"/>
              <a:chOff x="6098706" y="1537706"/>
              <a:chExt cx="3047707" cy="3248887"/>
            </a:xfrm>
          </p:grpSpPr>
          <p:cxnSp>
            <p:nvCxnSpPr>
              <p:cNvPr id="70" name="Straight Connector 69"/>
              <p:cNvCxnSpPr/>
              <p:nvPr/>
            </p:nvCxnSpPr>
            <p:spPr>
              <a:xfrm flipV="1">
                <a:off x="6818946" y="4709649"/>
                <a:ext cx="503999"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71" name="Straight Connector 70"/>
              <p:cNvCxnSpPr/>
              <p:nvPr/>
            </p:nvCxnSpPr>
            <p:spPr>
              <a:xfrm flipV="1">
                <a:off x="7888399" y="4709649"/>
                <a:ext cx="503999"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72" name="Straight Connector 71"/>
              <p:cNvCxnSpPr/>
              <p:nvPr/>
            </p:nvCxnSpPr>
            <p:spPr>
              <a:xfrm flipV="1">
                <a:off x="8966413" y="4709648"/>
                <a:ext cx="180000"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73" name="Straight Connector 72"/>
              <p:cNvCxnSpPr/>
              <p:nvPr/>
            </p:nvCxnSpPr>
            <p:spPr>
              <a:xfrm flipV="1">
                <a:off x="6818946" y="3756696"/>
                <a:ext cx="1034230"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74" name="Straight Connector 73"/>
              <p:cNvCxnSpPr/>
              <p:nvPr/>
            </p:nvCxnSpPr>
            <p:spPr>
              <a:xfrm flipV="1">
                <a:off x="8401876" y="3757473"/>
                <a:ext cx="744537"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75" name="Straight Connector 74"/>
              <p:cNvCxnSpPr/>
              <p:nvPr/>
            </p:nvCxnSpPr>
            <p:spPr>
              <a:xfrm flipV="1">
                <a:off x="6818946" y="2712278"/>
                <a:ext cx="1034230"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76" name="Straight Connector 75"/>
              <p:cNvCxnSpPr/>
              <p:nvPr/>
            </p:nvCxnSpPr>
            <p:spPr>
              <a:xfrm flipV="1">
                <a:off x="8401876" y="2712278"/>
                <a:ext cx="744537"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sp>
            <p:nvSpPr>
              <p:cNvPr id="77" name="TextBox 76"/>
              <p:cNvSpPr txBox="1"/>
              <p:nvPr/>
            </p:nvSpPr>
            <p:spPr>
              <a:xfrm>
                <a:off x="6260276" y="4376224"/>
                <a:ext cx="74860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Input layer</a:t>
                </a:r>
                <a:b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(layer 1)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78" name="TextBox 77"/>
              <p:cNvSpPr txBox="1"/>
              <p:nvPr/>
            </p:nvSpPr>
            <p:spPr>
              <a:xfrm>
                <a:off x="6200164" y="3438115"/>
                <a:ext cx="86882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Hidden layer</a:t>
                </a:r>
                <a:b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(layer 2)</a:t>
                </a:r>
                <a:r>
                  <a:rPr kumimoji="0" lang="en-US" sz="10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79" name="TextBox 78"/>
              <p:cNvSpPr txBox="1"/>
              <p:nvPr/>
            </p:nvSpPr>
            <p:spPr>
              <a:xfrm>
                <a:off x="6177801" y="2387212"/>
                <a:ext cx="8560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Output layer</a:t>
                </a:r>
              </a:p>
              <a:p>
                <a:pPr marL="0" marR="0" indent="0" algn="ctr" defTabSz="584200" rtl="0" fontAlgn="auto" latinLnBrk="0" hangingPunct="0">
                  <a:lnSpc>
                    <a:spcPct val="100000"/>
                  </a:lnSpc>
                  <a:spcBef>
                    <a:spcPts val="0"/>
                  </a:spcBef>
                  <a:spcAft>
                    <a:spcPts val="0"/>
                  </a:spcAft>
                  <a:buClrTx/>
                  <a:buSzTx/>
                  <a:buFontTx/>
                  <a:buNone/>
                  <a:tabLst/>
                </a:pPr>
                <a:r>
                  <a:rPr lang="en-US" sz="1000" dirty="0" smtClean="0"/>
                  <a:t>(layer 3)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80" name="TextBox 79"/>
              <p:cNvSpPr txBox="1"/>
              <p:nvPr/>
            </p:nvSpPr>
            <p:spPr>
              <a:xfrm>
                <a:off x="7234956" y="4406460"/>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x1</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81" name="TextBox 80"/>
              <p:cNvSpPr txBox="1"/>
              <p:nvPr/>
            </p:nvSpPr>
            <p:spPr>
              <a:xfrm>
                <a:off x="8321421" y="4411375"/>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x2</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82" name="TextBox 81"/>
              <p:cNvSpPr txBox="1"/>
              <p:nvPr/>
            </p:nvSpPr>
            <p:spPr>
              <a:xfrm>
                <a:off x="7481081" y="3841104"/>
                <a:ext cx="27251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a:solidFill>
                      <a:srgbClr val="FF0000"/>
                    </a:solidFill>
                  </a:rPr>
                  <a:t>w</a:t>
                </a:r>
                <a:r>
                  <a:rPr kumimoji="0" lang="en-US" sz="1000" b="1" i="0" u="none" strike="noStrike" cap="none" spc="0" normalizeH="0" baseline="0" smtClean="0">
                    <a:ln>
                      <a:noFill/>
                    </a:ln>
                    <a:solidFill>
                      <a:srgbClr val="FF0000"/>
                    </a:solidFill>
                    <a:effectLst/>
                    <a:uFill>
                      <a:solidFill>
                        <a:srgbClr val="000000"/>
                      </a:solidFill>
                    </a:uFill>
                    <a:latin typeface="+mj-lt"/>
                    <a:ea typeface="+mj-ea"/>
                    <a:cs typeface="+mj-cs"/>
                    <a:sym typeface="Helvetica"/>
                  </a:rPr>
                  <a:t>1</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83" name="TextBox 82"/>
              <p:cNvSpPr txBox="1"/>
              <p:nvPr/>
            </p:nvSpPr>
            <p:spPr>
              <a:xfrm>
                <a:off x="8557717" y="3816523"/>
                <a:ext cx="27251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a:solidFill>
                      <a:srgbClr val="FF0000"/>
                    </a:solidFill>
                  </a:rPr>
                  <a:t>w</a:t>
                </a:r>
                <a:r>
                  <a:rPr kumimoji="0" lang="en-US" sz="1000" b="1" i="0" u="none" strike="noStrike" cap="none" spc="0" normalizeH="0" baseline="0" smtClean="0">
                    <a:ln>
                      <a:noFill/>
                    </a:ln>
                    <a:solidFill>
                      <a:srgbClr val="FF0000"/>
                    </a:solidFill>
                    <a:effectLst/>
                    <a:uFill>
                      <a:solidFill>
                        <a:srgbClr val="000000"/>
                      </a:solidFill>
                    </a:uFill>
                    <a:latin typeface="+mj-lt"/>
                    <a:ea typeface="+mj-ea"/>
                    <a:cs typeface="+mj-cs"/>
                    <a:sym typeface="Helvetica"/>
                  </a:rPr>
                  <a:t>2</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84" name="TextBox 83"/>
              <p:cNvSpPr txBox="1"/>
              <p:nvPr/>
            </p:nvSpPr>
            <p:spPr>
              <a:xfrm>
                <a:off x="8051886" y="3785385"/>
                <a:ext cx="181139"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smtClean="0"/>
                  <a:t>h</a:t>
                </a:r>
              </a:p>
            </p:txBody>
          </p:sp>
          <p:sp>
            <p:nvSpPr>
              <p:cNvPr id="85" name="TextBox 84"/>
              <p:cNvSpPr txBox="1"/>
              <p:nvPr/>
            </p:nvSpPr>
            <p:spPr>
              <a:xfrm>
                <a:off x="8238169" y="2897207"/>
                <a:ext cx="272512"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smtClean="0">
                    <a:solidFill>
                      <a:srgbClr val="FF0000"/>
                    </a:solidFill>
                  </a:rPr>
                  <a:t>w</a:t>
                </a:r>
                <a:r>
                  <a:rPr lang="en-US" sz="1000" dirty="0">
                    <a:solidFill>
                      <a:srgbClr val="FF0000"/>
                    </a:solidFill>
                  </a:rPr>
                  <a:t>3</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86" name="TextBox 85"/>
              <p:cNvSpPr txBox="1"/>
              <p:nvPr/>
            </p:nvSpPr>
            <p:spPr>
              <a:xfrm>
                <a:off x="6098706" y="1675084"/>
                <a:ext cx="126316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4E8664"/>
                    </a:solidFill>
                    <a:effectLst/>
                    <a:uFill>
                      <a:solidFill>
                        <a:srgbClr val="000000"/>
                      </a:solidFill>
                    </a:uFill>
                    <a:latin typeface="+mj-lt"/>
                    <a:ea typeface="+mj-ea"/>
                    <a:cs typeface="+mj-cs"/>
                    <a:sym typeface="Helvetica"/>
                  </a:rPr>
                  <a:t>[Target value y = 1]</a:t>
                </a:r>
                <a:endParaRPr kumimoji="0" lang="en-US" sz="1000" b="1" i="0" u="none" strike="noStrike" cap="none" spc="0" normalizeH="0" baseline="0" dirty="0">
                  <a:ln>
                    <a:noFill/>
                  </a:ln>
                  <a:solidFill>
                    <a:srgbClr val="4E8664"/>
                  </a:solidFill>
                  <a:effectLst/>
                  <a:uFill>
                    <a:solidFill>
                      <a:srgbClr val="000000"/>
                    </a:solidFill>
                  </a:uFill>
                  <a:latin typeface="+mj-lt"/>
                  <a:ea typeface="+mj-ea"/>
                  <a:cs typeface="+mj-cs"/>
                  <a:sym typeface="Helvetica"/>
                </a:endParaRPr>
              </a:p>
            </p:txBody>
          </p:sp>
          <p:cxnSp>
            <p:nvCxnSpPr>
              <p:cNvPr id="87" name="Straight Connector 86"/>
              <p:cNvCxnSpPr/>
              <p:nvPr/>
            </p:nvCxnSpPr>
            <p:spPr>
              <a:xfrm flipV="1">
                <a:off x="7352441" y="1806282"/>
                <a:ext cx="618721" cy="1593"/>
              </a:xfrm>
              <a:prstGeom prst="line">
                <a:avLst/>
              </a:prstGeom>
              <a:noFill/>
              <a:ln w="25400" cap="flat">
                <a:solidFill>
                  <a:srgbClr val="00B050">
                    <a:alpha val="35000"/>
                  </a:srgbClr>
                </a:solidFill>
                <a:prstDash val="solid"/>
                <a:round/>
                <a:tailEnd type="triangle"/>
              </a:ln>
              <a:effectLst/>
              <a:sp3d/>
            </p:spPr>
            <p:style>
              <a:lnRef idx="0">
                <a:scrgbClr r="0" g="0" b="0"/>
              </a:lnRef>
              <a:fillRef idx="0">
                <a:scrgbClr r="0" g="0" b="0"/>
              </a:fillRef>
              <a:effectRef idx="0">
                <a:scrgbClr r="0" g="0" b="0"/>
              </a:effectRef>
              <a:fontRef idx="none"/>
            </p:style>
          </p:cxnSp>
          <p:sp>
            <p:nvSpPr>
              <p:cNvPr id="88" name="TextBox 87"/>
              <p:cNvSpPr txBox="1"/>
              <p:nvPr/>
            </p:nvSpPr>
            <p:spPr>
              <a:xfrm>
                <a:off x="8041146" y="3456007"/>
                <a:ext cx="173124"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smtClean="0"/>
                  <a:t>a</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89" name="TextBox 88"/>
              <p:cNvSpPr txBox="1"/>
              <p:nvPr/>
            </p:nvSpPr>
            <p:spPr>
              <a:xfrm>
                <a:off x="8262565" y="1537706"/>
                <a:ext cx="52418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Output</a:t>
                </a:r>
                <a:b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value</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grpSp>
      </p:grpSp>
    </p:spTree>
    <p:extLst>
      <p:ext uri="{BB962C8B-B14F-4D97-AF65-F5344CB8AC3E}">
        <p14:creationId xmlns:p14="http://schemas.microsoft.com/office/powerpoint/2010/main" val="1041937737"/>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8" name="Slide Number"/>
          <p:cNvSpPr txBox="1">
            <a:spLocks noGrp="1"/>
          </p:cNvSpPr>
          <p:nvPr>
            <p:ph type="sldNum" sz="quarter" idx="2"/>
          </p:nvPr>
        </p:nvSpPr>
        <p:spPr>
          <a:xfrm>
            <a:off x="9566624" y="-2394649"/>
            <a:ext cx="355006"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39</a:t>
            </a:fld>
            <a:endParaRPr/>
          </a:p>
        </p:txBody>
      </p:sp>
      <p:sp>
        <p:nvSpPr>
          <p:cNvPr id="429" name="BACK-PROPOGATION"/>
          <p:cNvSpPr txBox="1">
            <a:spLocks noGrp="1"/>
          </p:cNvSpPr>
          <p:nvPr>
            <p:ph type="title"/>
          </p:nvPr>
        </p:nvSpPr>
        <p:spPr>
          <a:prstGeom prst="rect">
            <a:avLst/>
          </a:prstGeom>
        </p:spPr>
        <p:txBody>
          <a:bodyPr/>
          <a:lstStyle/>
          <a:p>
            <a:r>
              <a:rPr dirty="0" smtClean="0"/>
              <a:t>BACK-PROPOGATION</a:t>
            </a:r>
            <a:r>
              <a:rPr lang="en-GB" dirty="0" smtClean="0"/>
              <a:t>:   Simple 3-layer example</a:t>
            </a:r>
            <a:endParaRPr dirty="0"/>
          </a:p>
        </p:txBody>
      </p:sp>
      <p:pic>
        <p:nvPicPr>
          <p:cNvPr id="430" name="Screen Shot 2018-01-25 at 3.57.18 pm.png" descr="Screen Shot 2018-01-25 at 3.57.18 pm.png"/>
          <p:cNvPicPr>
            <a:picLocks noChangeAspect="1"/>
          </p:cNvPicPr>
          <p:nvPr/>
        </p:nvPicPr>
        <p:blipFill rotWithShape="1">
          <a:blip r:embed="rId2">
            <a:extLst/>
          </a:blip>
          <a:srcRect l="11026" t="61147" r="7931"/>
          <a:stretch/>
        </p:blipFill>
        <p:spPr>
          <a:xfrm>
            <a:off x="344128" y="1013328"/>
            <a:ext cx="8802285" cy="2610543"/>
          </a:xfrm>
          <a:prstGeom prst="rect">
            <a:avLst/>
          </a:prstGeom>
          <a:ln w="25400"/>
        </p:spPr>
      </p:pic>
      <p:sp>
        <p:nvSpPr>
          <p:cNvPr id="31" name="Rectangle 30"/>
          <p:cNvSpPr/>
          <p:nvPr/>
        </p:nvSpPr>
        <p:spPr>
          <a:xfrm>
            <a:off x="344128" y="2222097"/>
            <a:ext cx="5397911" cy="2460513"/>
          </a:xfrm>
          <a:prstGeom prst="rect">
            <a:avLst/>
          </a:prstGeom>
          <a:solidFill>
            <a:srgbClr val="FFFFFF"/>
          </a:solidFill>
          <a:ln w="254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30" name="TextBox 29"/>
          <p:cNvSpPr txBox="1"/>
          <p:nvPr/>
        </p:nvSpPr>
        <p:spPr>
          <a:xfrm>
            <a:off x="2176559" y="1604260"/>
            <a:ext cx="27251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a:solidFill>
                  <a:srgbClr val="FF0000"/>
                </a:solidFill>
              </a:rPr>
              <a:t>w</a:t>
            </a:r>
            <a:r>
              <a:rPr kumimoji="0" lang="en-US" sz="1000" b="1" i="0" u="none" strike="noStrike" cap="none" spc="0" normalizeH="0" baseline="0" smtClean="0">
                <a:ln>
                  <a:noFill/>
                </a:ln>
                <a:solidFill>
                  <a:srgbClr val="FF0000"/>
                </a:solidFill>
                <a:effectLst/>
                <a:uFill>
                  <a:solidFill>
                    <a:srgbClr val="000000"/>
                  </a:solidFill>
                </a:uFill>
                <a:latin typeface="+mj-lt"/>
                <a:ea typeface="+mj-ea"/>
                <a:cs typeface="+mj-cs"/>
                <a:sym typeface="Helvetica"/>
              </a:rPr>
              <a:t>1</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32" name="TextBox 31"/>
          <p:cNvSpPr txBox="1"/>
          <p:nvPr/>
        </p:nvSpPr>
        <p:spPr>
          <a:xfrm>
            <a:off x="1763289" y="1619010"/>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x1</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33" name="TextBox 32"/>
          <p:cNvSpPr txBox="1"/>
          <p:nvPr/>
        </p:nvSpPr>
        <p:spPr>
          <a:xfrm>
            <a:off x="3046716" y="1609178"/>
            <a:ext cx="272512"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smtClean="0">
                <a:solidFill>
                  <a:srgbClr val="FF0000"/>
                </a:solidFill>
              </a:rPr>
              <a:t>w</a:t>
            </a:r>
            <a:r>
              <a:rPr lang="en-US" sz="1000" dirty="0">
                <a:solidFill>
                  <a:srgbClr val="FF0000"/>
                </a:solidFill>
              </a:rPr>
              <a:t>2</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34" name="TextBox 33"/>
          <p:cNvSpPr txBox="1"/>
          <p:nvPr/>
        </p:nvSpPr>
        <p:spPr>
          <a:xfrm>
            <a:off x="2643279" y="1614096"/>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x2</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grpSp>
        <p:nvGrpSpPr>
          <p:cNvPr id="4" name="Group 3"/>
          <p:cNvGrpSpPr/>
          <p:nvPr/>
        </p:nvGrpSpPr>
        <p:grpSpPr>
          <a:xfrm>
            <a:off x="6098706" y="1446722"/>
            <a:ext cx="3047707" cy="3684351"/>
            <a:chOff x="6098706" y="1446722"/>
            <a:chExt cx="3047707" cy="3684351"/>
          </a:xfrm>
        </p:grpSpPr>
        <p:pic>
          <p:nvPicPr>
            <p:cNvPr id="431" name="Screen Shot 2018-01-25 at 3.57.31 pm.png" descr="Screen Shot 2018-01-25 at 3.57.31 pm.png"/>
            <p:cNvPicPr>
              <a:picLocks noChangeAspect="1"/>
            </p:cNvPicPr>
            <p:nvPr/>
          </p:nvPicPr>
          <p:blipFill>
            <a:blip r:embed="rId3">
              <a:extLst/>
            </a:blip>
            <a:srcRect l="19350" r="19350"/>
            <a:stretch>
              <a:fillRect/>
            </a:stretch>
          </p:blipFill>
          <p:spPr>
            <a:xfrm>
              <a:off x="7261489" y="1446722"/>
              <a:ext cx="1757821" cy="3684351"/>
            </a:xfrm>
            <a:prstGeom prst="rect">
              <a:avLst/>
            </a:prstGeom>
            <a:ln w="25400"/>
          </p:spPr>
        </p:pic>
        <p:grpSp>
          <p:nvGrpSpPr>
            <p:cNvPr id="2" name="Group 1"/>
            <p:cNvGrpSpPr/>
            <p:nvPr/>
          </p:nvGrpSpPr>
          <p:grpSpPr>
            <a:xfrm>
              <a:off x="6098706" y="1537706"/>
              <a:ext cx="3047707" cy="3248887"/>
              <a:chOff x="6098706" y="1537706"/>
              <a:chExt cx="3047707" cy="3248887"/>
            </a:xfrm>
          </p:grpSpPr>
          <p:cxnSp>
            <p:nvCxnSpPr>
              <p:cNvPr id="3" name="Straight Connector 2"/>
              <p:cNvCxnSpPr/>
              <p:nvPr/>
            </p:nvCxnSpPr>
            <p:spPr>
              <a:xfrm flipV="1">
                <a:off x="6818946" y="4709649"/>
                <a:ext cx="503999"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16" name="Straight Connector 15"/>
              <p:cNvCxnSpPr/>
              <p:nvPr/>
            </p:nvCxnSpPr>
            <p:spPr>
              <a:xfrm flipV="1">
                <a:off x="7888399" y="4709649"/>
                <a:ext cx="503999"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17" name="Straight Connector 16"/>
              <p:cNvCxnSpPr/>
              <p:nvPr/>
            </p:nvCxnSpPr>
            <p:spPr>
              <a:xfrm flipV="1">
                <a:off x="8966413" y="4709648"/>
                <a:ext cx="180000"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18" name="Straight Connector 17"/>
              <p:cNvCxnSpPr/>
              <p:nvPr/>
            </p:nvCxnSpPr>
            <p:spPr>
              <a:xfrm flipV="1">
                <a:off x="6818946" y="3756696"/>
                <a:ext cx="1034230"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21" name="Straight Connector 20"/>
              <p:cNvCxnSpPr/>
              <p:nvPr/>
            </p:nvCxnSpPr>
            <p:spPr>
              <a:xfrm flipV="1">
                <a:off x="8401876" y="3757473"/>
                <a:ext cx="744537"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23" name="Straight Connector 22"/>
              <p:cNvCxnSpPr/>
              <p:nvPr/>
            </p:nvCxnSpPr>
            <p:spPr>
              <a:xfrm flipV="1">
                <a:off x="6818946" y="2712278"/>
                <a:ext cx="1034230"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25" name="Straight Connector 24"/>
              <p:cNvCxnSpPr/>
              <p:nvPr/>
            </p:nvCxnSpPr>
            <p:spPr>
              <a:xfrm flipV="1">
                <a:off x="8401876" y="2712278"/>
                <a:ext cx="744537"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sp>
            <p:nvSpPr>
              <p:cNvPr id="9" name="TextBox 8"/>
              <p:cNvSpPr txBox="1"/>
              <p:nvPr/>
            </p:nvSpPr>
            <p:spPr>
              <a:xfrm>
                <a:off x="6260276" y="4376224"/>
                <a:ext cx="74860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Input layer</a:t>
                </a:r>
                <a:b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(layer 1)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27" name="TextBox 26"/>
              <p:cNvSpPr txBox="1"/>
              <p:nvPr/>
            </p:nvSpPr>
            <p:spPr>
              <a:xfrm>
                <a:off x="6200164" y="3438115"/>
                <a:ext cx="86882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Hidden layer</a:t>
                </a:r>
                <a:b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(layer 2)</a:t>
                </a:r>
                <a:r>
                  <a:rPr kumimoji="0" lang="en-US" sz="10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28" name="TextBox 27"/>
              <p:cNvSpPr txBox="1"/>
              <p:nvPr/>
            </p:nvSpPr>
            <p:spPr>
              <a:xfrm>
                <a:off x="6177801" y="2387212"/>
                <a:ext cx="8560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Output layer</a:t>
                </a:r>
              </a:p>
              <a:p>
                <a:pPr marL="0" marR="0" indent="0" algn="ctr" defTabSz="584200" rtl="0" fontAlgn="auto" latinLnBrk="0" hangingPunct="0">
                  <a:lnSpc>
                    <a:spcPct val="100000"/>
                  </a:lnSpc>
                  <a:spcBef>
                    <a:spcPts val="0"/>
                  </a:spcBef>
                  <a:spcAft>
                    <a:spcPts val="0"/>
                  </a:spcAft>
                  <a:buClrTx/>
                  <a:buSzTx/>
                  <a:buFontTx/>
                  <a:buNone/>
                  <a:tabLst/>
                </a:pPr>
                <a:r>
                  <a:rPr lang="en-US" sz="1000" dirty="0" smtClean="0"/>
                  <a:t>(layer 3)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40" name="TextBox 39"/>
              <p:cNvSpPr txBox="1"/>
              <p:nvPr/>
            </p:nvSpPr>
            <p:spPr>
              <a:xfrm>
                <a:off x="7234956" y="4406460"/>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x1</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41" name="TextBox 40"/>
              <p:cNvSpPr txBox="1"/>
              <p:nvPr/>
            </p:nvSpPr>
            <p:spPr>
              <a:xfrm>
                <a:off x="8321421" y="4411375"/>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x2</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42" name="TextBox 41"/>
              <p:cNvSpPr txBox="1"/>
              <p:nvPr/>
            </p:nvSpPr>
            <p:spPr>
              <a:xfrm>
                <a:off x="7481081" y="3841104"/>
                <a:ext cx="27251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a:solidFill>
                      <a:srgbClr val="FF0000"/>
                    </a:solidFill>
                  </a:rPr>
                  <a:t>w</a:t>
                </a:r>
                <a:r>
                  <a:rPr kumimoji="0" lang="en-US" sz="1000" b="1" i="0" u="none" strike="noStrike" cap="none" spc="0" normalizeH="0" baseline="0" smtClean="0">
                    <a:ln>
                      <a:noFill/>
                    </a:ln>
                    <a:solidFill>
                      <a:srgbClr val="FF0000"/>
                    </a:solidFill>
                    <a:effectLst/>
                    <a:uFill>
                      <a:solidFill>
                        <a:srgbClr val="000000"/>
                      </a:solidFill>
                    </a:uFill>
                    <a:latin typeface="+mj-lt"/>
                    <a:ea typeface="+mj-ea"/>
                    <a:cs typeface="+mj-cs"/>
                    <a:sym typeface="Helvetica"/>
                  </a:rPr>
                  <a:t>1</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43" name="TextBox 42"/>
              <p:cNvSpPr txBox="1"/>
              <p:nvPr/>
            </p:nvSpPr>
            <p:spPr>
              <a:xfrm>
                <a:off x="8557717" y="3816523"/>
                <a:ext cx="27251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a:solidFill>
                      <a:srgbClr val="FF0000"/>
                    </a:solidFill>
                  </a:rPr>
                  <a:t>w</a:t>
                </a:r>
                <a:r>
                  <a:rPr kumimoji="0" lang="en-US" sz="1000" b="1" i="0" u="none" strike="noStrike" cap="none" spc="0" normalizeH="0" baseline="0" smtClean="0">
                    <a:ln>
                      <a:noFill/>
                    </a:ln>
                    <a:solidFill>
                      <a:srgbClr val="FF0000"/>
                    </a:solidFill>
                    <a:effectLst/>
                    <a:uFill>
                      <a:solidFill>
                        <a:srgbClr val="000000"/>
                      </a:solidFill>
                    </a:uFill>
                    <a:latin typeface="+mj-lt"/>
                    <a:ea typeface="+mj-ea"/>
                    <a:cs typeface="+mj-cs"/>
                    <a:sym typeface="Helvetica"/>
                  </a:rPr>
                  <a:t>2</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44" name="TextBox 43"/>
              <p:cNvSpPr txBox="1"/>
              <p:nvPr/>
            </p:nvSpPr>
            <p:spPr>
              <a:xfrm>
                <a:off x="7869145" y="3785385"/>
                <a:ext cx="546625"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a:t>h</a:t>
                </a:r>
                <a:r>
                  <a:rPr lang="en-US" sz="1000" smtClean="0"/>
                  <a:t> = </a:t>
                </a:r>
                <a:r>
                  <a:rPr lang="en-US" sz="1000" dirty="0" smtClean="0"/>
                  <a:t>-0.2</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47" name="TextBox 46"/>
              <p:cNvSpPr txBox="1"/>
              <p:nvPr/>
            </p:nvSpPr>
            <p:spPr>
              <a:xfrm>
                <a:off x="8238169" y="2897207"/>
                <a:ext cx="272512"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smtClean="0">
                    <a:solidFill>
                      <a:srgbClr val="FF0000"/>
                    </a:solidFill>
                  </a:rPr>
                  <a:t>w</a:t>
                </a:r>
                <a:r>
                  <a:rPr lang="en-US" sz="1000" dirty="0">
                    <a:solidFill>
                      <a:srgbClr val="FF0000"/>
                    </a:solidFill>
                  </a:rPr>
                  <a:t>3</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26" name="TextBox 25"/>
              <p:cNvSpPr txBox="1"/>
              <p:nvPr/>
            </p:nvSpPr>
            <p:spPr>
              <a:xfrm>
                <a:off x="6098706" y="1675084"/>
                <a:ext cx="126316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4E8664"/>
                    </a:solidFill>
                    <a:effectLst/>
                    <a:uFill>
                      <a:solidFill>
                        <a:srgbClr val="000000"/>
                      </a:solidFill>
                    </a:uFill>
                    <a:latin typeface="+mj-lt"/>
                    <a:ea typeface="+mj-ea"/>
                    <a:cs typeface="+mj-cs"/>
                    <a:sym typeface="Helvetica"/>
                  </a:rPr>
                  <a:t>[Target value y = 1]</a:t>
                </a:r>
                <a:endParaRPr kumimoji="0" lang="en-US" sz="1000" b="1" i="0" u="none" strike="noStrike" cap="none" spc="0" normalizeH="0" baseline="0" dirty="0">
                  <a:ln>
                    <a:noFill/>
                  </a:ln>
                  <a:solidFill>
                    <a:srgbClr val="4E8664"/>
                  </a:solidFill>
                  <a:effectLst/>
                  <a:uFill>
                    <a:solidFill>
                      <a:srgbClr val="000000"/>
                    </a:solidFill>
                  </a:uFill>
                  <a:latin typeface="+mj-lt"/>
                  <a:ea typeface="+mj-ea"/>
                  <a:cs typeface="+mj-cs"/>
                  <a:sym typeface="Helvetica"/>
                </a:endParaRPr>
              </a:p>
            </p:txBody>
          </p:sp>
          <p:cxnSp>
            <p:nvCxnSpPr>
              <p:cNvPr id="29" name="Straight Connector 28"/>
              <p:cNvCxnSpPr/>
              <p:nvPr/>
            </p:nvCxnSpPr>
            <p:spPr>
              <a:xfrm flipV="1">
                <a:off x="7352441" y="1806282"/>
                <a:ext cx="618721" cy="1593"/>
              </a:xfrm>
              <a:prstGeom prst="line">
                <a:avLst/>
              </a:prstGeom>
              <a:noFill/>
              <a:ln w="25400" cap="flat">
                <a:solidFill>
                  <a:srgbClr val="00B050">
                    <a:alpha val="35000"/>
                  </a:srgbClr>
                </a:solidFill>
                <a:prstDash val="solid"/>
                <a:round/>
                <a:tailEnd type="triangle"/>
              </a:ln>
              <a:effectLst/>
              <a:sp3d/>
            </p:spPr>
            <p:style>
              <a:lnRef idx="0">
                <a:scrgbClr r="0" g="0" b="0"/>
              </a:lnRef>
              <a:fillRef idx="0">
                <a:scrgbClr r="0" g="0" b="0"/>
              </a:fillRef>
              <a:effectRef idx="0">
                <a:scrgbClr r="0" g="0" b="0"/>
              </a:effectRef>
              <a:fontRef idx="none"/>
            </p:style>
          </p:cxnSp>
          <p:sp>
            <p:nvSpPr>
              <p:cNvPr id="35" name="TextBox 34"/>
              <p:cNvSpPr txBox="1"/>
              <p:nvPr/>
            </p:nvSpPr>
            <p:spPr>
              <a:xfrm>
                <a:off x="8041146" y="3456007"/>
                <a:ext cx="173124"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smtClean="0"/>
                  <a:t>a</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36" name="TextBox 35"/>
              <p:cNvSpPr txBox="1"/>
              <p:nvPr/>
            </p:nvSpPr>
            <p:spPr>
              <a:xfrm>
                <a:off x="8262565" y="1537706"/>
                <a:ext cx="52418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Output</a:t>
                </a:r>
                <a:b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value</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grpSp>
      </p:grpSp>
    </p:spTree>
    <p:extLst>
      <p:ext uri="{BB962C8B-B14F-4D97-AF65-F5344CB8AC3E}">
        <p14:creationId xmlns:p14="http://schemas.microsoft.com/office/powerpoint/2010/main" val="1693782743"/>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Line"/>
          <p:cNvSpPr/>
          <p:nvPr/>
        </p:nvSpPr>
        <p:spPr>
          <a:xfrm>
            <a:off x="457200" y="27105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670" name="Line"/>
          <p:cNvSpPr/>
          <p:nvPr/>
        </p:nvSpPr>
        <p:spPr>
          <a:xfrm>
            <a:off x="457200" y="721238"/>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672" name="DATA SCIENCE"/>
          <p:cNvSpPr txBox="1">
            <a:spLocks noGrp="1"/>
          </p:cNvSpPr>
          <p:nvPr>
            <p:ph type="body" sz="quarter" idx="4294967295"/>
          </p:nvPr>
        </p:nvSpPr>
        <p:spPr>
          <a:xfrm>
            <a:off x="371474" y="325976"/>
            <a:ext cx="8703699" cy="391779"/>
          </a:xfrm>
          <a:prstGeom prst="rect">
            <a:avLst/>
          </a:prstGeom>
          <a:solidFill>
            <a:schemeClr val="bg1"/>
          </a:solidFill>
        </p:spPr>
        <p:txBody>
          <a:bodyPr/>
          <a:lstStyle>
            <a:lvl1pPr marL="0" indent="0">
              <a:lnSpc>
                <a:spcPts val="2300"/>
              </a:lnSpc>
              <a:defRPr sz="2300"/>
            </a:lvl1pPr>
          </a:lstStyle>
          <a:p>
            <a:r>
              <a:rPr lang="en-GB" dirty="0" smtClean="0"/>
              <a:t>DAT11SYD - FINAL PROJECT GUIDELINES</a:t>
            </a:r>
            <a:endParaRPr dirty="0"/>
          </a:p>
        </p:txBody>
      </p:sp>
      <p:sp>
        <p:nvSpPr>
          <p:cNvPr id="2" name="Rectangle 1"/>
          <p:cNvSpPr/>
          <p:nvPr/>
        </p:nvSpPr>
        <p:spPr>
          <a:xfrm>
            <a:off x="226143" y="815490"/>
            <a:ext cx="8996516" cy="4247317"/>
          </a:xfrm>
          <a:prstGeom prst="rect">
            <a:avLst/>
          </a:prstGeom>
          <a:solidFill>
            <a:schemeClr val="bg1"/>
          </a:solidFill>
        </p:spPr>
        <p:txBody>
          <a:bodyPr wrap="square" anchor="t">
            <a:spAutoFit/>
          </a:bodyPr>
          <a:lstStyle/>
          <a:p>
            <a:pPr marL="342900" indent="-342900" algn="l">
              <a:buFont typeface="Arial" charset="0"/>
              <a:buChar char="•"/>
            </a:pPr>
            <a:r>
              <a:rPr lang="en-GB" sz="1800" dirty="0" smtClean="0">
                <a:solidFill>
                  <a:srgbClr val="FFFFFF"/>
                </a:solidFill>
              </a:rPr>
              <a:t>30-mins </a:t>
            </a:r>
            <a:r>
              <a:rPr lang="en-GB" sz="1800" dirty="0">
                <a:solidFill>
                  <a:srgbClr val="FFFFFF"/>
                </a:solidFill>
              </a:rPr>
              <a:t>per person: </a:t>
            </a:r>
            <a:r>
              <a:rPr lang="en-GB" sz="1800" dirty="0">
                <a:solidFill>
                  <a:srgbClr val="0070C0"/>
                </a:solidFill>
              </a:rPr>
              <a:t>25mins </a:t>
            </a:r>
            <a:r>
              <a:rPr lang="en-GB" sz="1800" dirty="0" smtClean="0">
                <a:solidFill>
                  <a:srgbClr val="0070C0"/>
                </a:solidFill>
              </a:rPr>
              <a:t>presenting [25m] </a:t>
            </a:r>
            <a:r>
              <a:rPr lang="en-GB" sz="1800" dirty="0">
                <a:solidFill>
                  <a:srgbClr val="FFFFFF"/>
                </a:solidFill>
              </a:rPr>
              <a:t>+ </a:t>
            </a:r>
            <a:r>
              <a:rPr lang="en-GB" sz="1800" dirty="0">
                <a:solidFill>
                  <a:srgbClr val="FF0000"/>
                </a:solidFill>
              </a:rPr>
              <a:t>5mins Question </a:t>
            </a:r>
            <a:r>
              <a:rPr lang="en-GB" sz="1800" dirty="0" smtClean="0">
                <a:solidFill>
                  <a:srgbClr val="FF0000"/>
                </a:solidFill>
              </a:rPr>
              <a:t>time[5m]</a:t>
            </a:r>
          </a:p>
          <a:p>
            <a:pPr marL="342900" indent="-342900" algn="l">
              <a:buFont typeface="Arial" charset="0"/>
              <a:buChar char="•"/>
            </a:pPr>
            <a:endParaRPr lang="en-GB" sz="1800" dirty="0" smtClean="0">
              <a:solidFill>
                <a:srgbClr val="FF0000"/>
              </a:solidFill>
            </a:endParaRPr>
          </a:p>
          <a:p>
            <a:pPr marL="342900" indent="-342900" algn="l">
              <a:buFont typeface="Arial" charset="0"/>
              <a:buChar char="•"/>
            </a:pPr>
            <a:r>
              <a:rPr lang="en-GB" sz="1800" dirty="0" smtClean="0">
                <a:solidFill>
                  <a:srgbClr val="FFFFFF"/>
                </a:solidFill>
              </a:rPr>
              <a:t>1 feedback sheet per person, per presentation </a:t>
            </a:r>
            <a:r>
              <a:rPr lang="mr-IN" sz="1800" dirty="0" smtClean="0">
                <a:solidFill>
                  <a:srgbClr val="FFFFFF"/>
                </a:solidFill>
              </a:rPr>
              <a:t>–</a:t>
            </a:r>
            <a:r>
              <a:rPr lang="en-GB" sz="1800" dirty="0" smtClean="0">
                <a:solidFill>
                  <a:srgbClr val="FFFFFF"/>
                </a:solidFill>
              </a:rPr>
              <a:t> be constructive</a:t>
            </a:r>
          </a:p>
          <a:p>
            <a:pPr marL="342900" indent="-342900" algn="l">
              <a:buFont typeface="Arial" charset="0"/>
              <a:buChar char="•"/>
            </a:pPr>
            <a:endParaRPr lang="en-GB" sz="1800" dirty="0">
              <a:solidFill>
                <a:srgbClr val="FFFFFF"/>
              </a:solidFill>
            </a:endParaRPr>
          </a:p>
          <a:p>
            <a:pPr marL="342900" indent="-342900" algn="l">
              <a:buFont typeface="Arial" charset="0"/>
              <a:buChar char="•"/>
            </a:pPr>
            <a:r>
              <a:rPr lang="en-US" sz="1800" dirty="0" smtClean="0">
                <a:solidFill>
                  <a:srgbClr val="FFFFFF"/>
                </a:solidFill>
              </a:rPr>
              <a:t>Pitch audience:  Technical Senior Management</a:t>
            </a:r>
            <a:br>
              <a:rPr lang="en-US" sz="1800" dirty="0" smtClean="0">
                <a:solidFill>
                  <a:srgbClr val="FFFFFF"/>
                </a:solidFill>
              </a:rPr>
            </a:br>
            <a:r>
              <a:rPr lang="en-US" sz="1800" dirty="0" smtClean="0">
                <a:solidFill>
                  <a:srgbClr val="FFFFFF"/>
                </a:solidFill>
              </a:rPr>
              <a:t>  </a:t>
            </a:r>
            <a:r>
              <a:rPr lang="en-US" sz="1800" dirty="0" smtClean="0">
                <a:solidFill>
                  <a:srgbClr val="FFFFFF"/>
                </a:solidFill>
                <a:sym typeface="Wingdings"/>
              </a:rPr>
              <a:t> Good mix between technical understanding &amp; business acumen</a:t>
            </a:r>
          </a:p>
          <a:p>
            <a:pPr marL="342900" indent="-342900" algn="l">
              <a:buFont typeface="Arial" charset="0"/>
              <a:buChar char="•"/>
            </a:pPr>
            <a:endParaRPr lang="en-US" sz="1800" dirty="0">
              <a:solidFill>
                <a:srgbClr val="FFFFFF"/>
              </a:solidFill>
              <a:sym typeface="Wingdings"/>
            </a:endParaRPr>
          </a:p>
          <a:p>
            <a:pPr algn="l"/>
            <a:r>
              <a:rPr lang="en-US" sz="1800" dirty="0" smtClean="0">
                <a:solidFill>
                  <a:srgbClr val="00B050"/>
                </a:solidFill>
                <a:sym typeface="Wingdings"/>
              </a:rPr>
              <a:t>Key points to get across in your presentation:</a:t>
            </a:r>
          </a:p>
          <a:p>
            <a:pPr marL="342900" lvl="2" indent="-342900" algn="l">
              <a:buFont typeface="+mj-lt"/>
              <a:buAutoNum type="arabicPeriod"/>
            </a:pPr>
            <a:r>
              <a:rPr lang="en-US" sz="1800" dirty="0" smtClean="0">
                <a:solidFill>
                  <a:srgbClr val="FFFFFF"/>
                </a:solidFill>
                <a:sym typeface="Wingdings"/>
              </a:rPr>
              <a:t>Motivation - Business Problem / Real World Problem description </a:t>
            </a:r>
            <a:r>
              <a:rPr lang="en-US" sz="1800" dirty="0" smtClean="0">
                <a:solidFill>
                  <a:srgbClr val="0070C0"/>
                </a:solidFill>
                <a:sym typeface="Wingdings"/>
              </a:rPr>
              <a:t>[4m]</a:t>
            </a:r>
          </a:p>
          <a:p>
            <a:pPr marL="342900" lvl="2" indent="-342900" algn="l">
              <a:buFont typeface="+mj-lt"/>
              <a:buAutoNum type="arabicPeriod"/>
            </a:pPr>
            <a:r>
              <a:rPr lang="en-US" sz="1800" dirty="0" smtClean="0">
                <a:solidFill>
                  <a:srgbClr val="FFFFFF"/>
                </a:solidFill>
                <a:sym typeface="Wingdings"/>
              </a:rPr>
              <a:t>Your idea / proposed solution (e.g. going to solve using techniques X+Y) </a:t>
            </a:r>
            <a:r>
              <a:rPr lang="en-US" sz="1800" dirty="0" smtClean="0">
                <a:solidFill>
                  <a:srgbClr val="0070C0"/>
                </a:solidFill>
                <a:sym typeface="Wingdings"/>
              </a:rPr>
              <a:t>[1m]</a:t>
            </a:r>
          </a:p>
          <a:p>
            <a:pPr marL="342900" lvl="2" indent="-342900" algn="l">
              <a:buFont typeface="+mj-lt"/>
              <a:buAutoNum type="arabicPeriod"/>
            </a:pPr>
            <a:r>
              <a:rPr lang="en-US" sz="1800" dirty="0" smtClean="0">
                <a:solidFill>
                  <a:srgbClr val="FFFFFF"/>
                </a:solidFill>
                <a:sym typeface="Wingdings"/>
              </a:rPr>
              <a:t>Data Preparation </a:t>
            </a:r>
            <a:r>
              <a:rPr lang="mr-IN" sz="1800" dirty="0" smtClean="0">
                <a:solidFill>
                  <a:srgbClr val="FFFFFF"/>
                </a:solidFill>
                <a:sym typeface="Wingdings"/>
              </a:rPr>
              <a:t>–</a:t>
            </a:r>
            <a:r>
              <a:rPr lang="en-US" sz="1800" dirty="0" smtClean="0">
                <a:solidFill>
                  <a:srgbClr val="FFFFFF"/>
                </a:solidFill>
                <a:sym typeface="Wingdings"/>
              </a:rPr>
              <a:t> What is available / what challenges faced? </a:t>
            </a:r>
            <a:r>
              <a:rPr lang="en-US" sz="1800" dirty="0" smtClean="0">
                <a:solidFill>
                  <a:srgbClr val="0070C0"/>
                </a:solidFill>
                <a:sym typeface="Wingdings"/>
              </a:rPr>
              <a:t>[5m]</a:t>
            </a:r>
          </a:p>
          <a:p>
            <a:pPr marL="342900" lvl="2" indent="-342900" algn="l">
              <a:buFont typeface="+mj-lt"/>
              <a:buAutoNum type="arabicPeriod"/>
            </a:pPr>
            <a:r>
              <a:rPr lang="en-US" sz="1800" dirty="0" smtClean="0">
                <a:solidFill>
                  <a:srgbClr val="FFFFFF"/>
                </a:solidFill>
                <a:sym typeface="Wingdings"/>
              </a:rPr>
              <a:t>Methodology </a:t>
            </a:r>
            <a:r>
              <a:rPr lang="mr-IN" sz="1800" dirty="0" smtClean="0">
                <a:solidFill>
                  <a:srgbClr val="FFFFFF"/>
                </a:solidFill>
                <a:sym typeface="Wingdings"/>
              </a:rPr>
              <a:t>–</a:t>
            </a:r>
            <a:r>
              <a:rPr lang="en-US" sz="1800" dirty="0" smtClean="0">
                <a:solidFill>
                  <a:srgbClr val="FFFFFF"/>
                </a:solidFill>
                <a:sym typeface="Wingdings"/>
              </a:rPr>
              <a:t> What model/technique you used / what you learned </a:t>
            </a:r>
            <a:r>
              <a:rPr lang="en-US" sz="1800" dirty="0" smtClean="0">
                <a:solidFill>
                  <a:srgbClr val="0070C0"/>
                </a:solidFill>
                <a:sym typeface="Wingdings"/>
              </a:rPr>
              <a:t>[5m]</a:t>
            </a:r>
          </a:p>
          <a:p>
            <a:pPr marL="342900" lvl="2" indent="-342900" algn="l">
              <a:buFont typeface="+mj-lt"/>
              <a:buAutoNum type="arabicPeriod"/>
            </a:pPr>
            <a:r>
              <a:rPr lang="en-US" sz="1800" dirty="0" smtClean="0">
                <a:solidFill>
                  <a:srgbClr val="FFFFFF"/>
                </a:solidFill>
                <a:sym typeface="Wingdings"/>
              </a:rPr>
              <a:t>Validated Results </a:t>
            </a:r>
            <a:r>
              <a:rPr lang="mr-IN" sz="1800" dirty="0" smtClean="0">
                <a:solidFill>
                  <a:srgbClr val="FFFFFF"/>
                </a:solidFill>
                <a:sym typeface="Wingdings"/>
              </a:rPr>
              <a:t>–</a:t>
            </a:r>
            <a:r>
              <a:rPr lang="en-US" sz="1800" dirty="0" smtClean="0">
                <a:solidFill>
                  <a:srgbClr val="FFFFFF"/>
                </a:solidFill>
                <a:sym typeface="Wingdings"/>
              </a:rPr>
              <a:t> How well did the model perform on DEV and TEST? </a:t>
            </a:r>
            <a:r>
              <a:rPr lang="en-US" sz="1800" dirty="0">
                <a:solidFill>
                  <a:srgbClr val="0070C0"/>
                </a:solidFill>
                <a:sym typeface="Wingdings"/>
              </a:rPr>
              <a:t>[5m</a:t>
            </a:r>
            <a:r>
              <a:rPr lang="en-US" sz="1800" dirty="0" smtClean="0">
                <a:solidFill>
                  <a:srgbClr val="0070C0"/>
                </a:solidFill>
                <a:sym typeface="Wingdings"/>
              </a:rPr>
              <a:t>]</a:t>
            </a:r>
          </a:p>
          <a:p>
            <a:pPr marL="342900" lvl="2" indent="-342900" algn="l">
              <a:buFont typeface="+mj-lt"/>
              <a:buAutoNum type="arabicPeriod"/>
            </a:pPr>
            <a:r>
              <a:rPr lang="en-US" sz="1800" dirty="0" smtClean="0">
                <a:solidFill>
                  <a:srgbClr val="FFFFFF"/>
                </a:solidFill>
                <a:sym typeface="Wingdings"/>
              </a:rPr>
              <a:t>Conclusions </a:t>
            </a:r>
            <a:r>
              <a:rPr lang="mr-IN" sz="1800" dirty="0" smtClean="0">
                <a:solidFill>
                  <a:srgbClr val="FFFFFF"/>
                </a:solidFill>
                <a:sym typeface="Wingdings"/>
              </a:rPr>
              <a:t>–</a:t>
            </a:r>
            <a:r>
              <a:rPr lang="en-US" sz="1800" dirty="0" smtClean="0">
                <a:solidFill>
                  <a:srgbClr val="FFFFFF"/>
                </a:solidFill>
                <a:sym typeface="Wingdings"/>
              </a:rPr>
              <a:t> Explain anything unexpected &amp; Sell the successes </a:t>
            </a:r>
            <a:r>
              <a:rPr lang="en-US" sz="1800" dirty="0" smtClean="0">
                <a:solidFill>
                  <a:srgbClr val="0070C0"/>
                </a:solidFill>
                <a:sym typeface="Wingdings"/>
              </a:rPr>
              <a:t>[5m]</a:t>
            </a:r>
          </a:p>
          <a:p>
            <a:pPr marL="342900" lvl="2" indent="-342900" algn="l">
              <a:buFont typeface="+mj-lt"/>
              <a:buAutoNum type="arabicPeriod"/>
            </a:pPr>
            <a:r>
              <a:rPr lang="en-US" sz="1800" dirty="0" smtClean="0">
                <a:solidFill>
                  <a:srgbClr val="FFFFFF"/>
                </a:solidFill>
                <a:sym typeface="Wingdings"/>
              </a:rPr>
              <a:t>Q+A </a:t>
            </a:r>
            <a:r>
              <a:rPr lang="en-US" sz="1800" dirty="0">
                <a:solidFill>
                  <a:srgbClr val="FF0000"/>
                </a:solidFill>
                <a:sym typeface="Wingdings"/>
              </a:rPr>
              <a:t>[5m</a:t>
            </a:r>
            <a:r>
              <a:rPr lang="en-US" sz="1800" dirty="0" smtClean="0">
                <a:solidFill>
                  <a:srgbClr val="FF0000"/>
                </a:solidFill>
                <a:sym typeface="Wingdings"/>
              </a:rPr>
              <a:t>]</a:t>
            </a:r>
            <a:endParaRPr lang="en-US" sz="1800" dirty="0">
              <a:solidFill>
                <a:srgbClr val="FF0000"/>
              </a:solidFill>
              <a:sym typeface="Wingdings"/>
            </a:endParaRPr>
          </a:p>
        </p:txBody>
      </p:sp>
    </p:spTree>
    <p:extLst>
      <p:ext uri="{BB962C8B-B14F-4D97-AF65-F5344CB8AC3E}">
        <p14:creationId xmlns:p14="http://schemas.microsoft.com/office/powerpoint/2010/main" val="1802918"/>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8" name="Slide Number"/>
          <p:cNvSpPr txBox="1">
            <a:spLocks noGrp="1"/>
          </p:cNvSpPr>
          <p:nvPr>
            <p:ph type="sldNum" sz="quarter" idx="2"/>
          </p:nvPr>
        </p:nvSpPr>
        <p:spPr>
          <a:xfrm>
            <a:off x="9566624" y="-2394649"/>
            <a:ext cx="355006"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40</a:t>
            </a:fld>
            <a:endParaRPr/>
          </a:p>
        </p:txBody>
      </p:sp>
      <p:sp>
        <p:nvSpPr>
          <p:cNvPr id="429" name="BACK-PROPOGATION"/>
          <p:cNvSpPr txBox="1">
            <a:spLocks noGrp="1"/>
          </p:cNvSpPr>
          <p:nvPr>
            <p:ph type="title"/>
          </p:nvPr>
        </p:nvSpPr>
        <p:spPr>
          <a:prstGeom prst="rect">
            <a:avLst/>
          </a:prstGeom>
        </p:spPr>
        <p:txBody>
          <a:bodyPr/>
          <a:lstStyle/>
          <a:p>
            <a:r>
              <a:rPr dirty="0" smtClean="0"/>
              <a:t>BACK-PROPOGATION</a:t>
            </a:r>
            <a:r>
              <a:rPr lang="en-GB" dirty="0" smtClean="0"/>
              <a:t>:   Simple 3-layer example</a:t>
            </a:r>
            <a:endParaRPr dirty="0"/>
          </a:p>
        </p:txBody>
      </p:sp>
      <p:pic>
        <p:nvPicPr>
          <p:cNvPr id="430" name="Screen Shot 2018-01-25 at 3.57.18 pm.png" descr="Screen Shot 2018-01-25 at 3.57.18 pm.png"/>
          <p:cNvPicPr>
            <a:picLocks noChangeAspect="1"/>
          </p:cNvPicPr>
          <p:nvPr/>
        </p:nvPicPr>
        <p:blipFill rotWithShape="1">
          <a:blip r:embed="rId2">
            <a:extLst/>
          </a:blip>
          <a:srcRect l="11026" t="61147" r="7931"/>
          <a:stretch/>
        </p:blipFill>
        <p:spPr>
          <a:xfrm>
            <a:off x="344128" y="1013328"/>
            <a:ext cx="8802285" cy="2610543"/>
          </a:xfrm>
          <a:prstGeom prst="rect">
            <a:avLst/>
          </a:prstGeom>
          <a:ln w="25400"/>
        </p:spPr>
      </p:pic>
      <p:sp>
        <p:nvSpPr>
          <p:cNvPr id="31" name="Rectangle 30"/>
          <p:cNvSpPr/>
          <p:nvPr/>
        </p:nvSpPr>
        <p:spPr>
          <a:xfrm>
            <a:off x="344128" y="3028346"/>
            <a:ext cx="5496233" cy="1505464"/>
          </a:xfrm>
          <a:prstGeom prst="rect">
            <a:avLst/>
          </a:prstGeom>
          <a:solidFill>
            <a:srgbClr val="FFFFFF"/>
          </a:solidFill>
          <a:ln w="254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30" name="TextBox 29"/>
          <p:cNvSpPr txBox="1"/>
          <p:nvPr/>
        </p:nvSpPr>
        <p:spPr>
          <a:xfrm>
            <a:off x="2176559" y="1604260"/>
            <a:ext cx="27251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a:solidFill>
                  <a:srgbClr val="FF0000"/>
                </a:solidFill>
              </a:rPr>
              <a:t>w</a:t>
            </a:r>
            <a:r>
              <a:rPr kumimoji="0" lang="en-US" sz="1000" b="1" i="0" u="none" strike="noStrike" cap="none" spc="0" normalizeH="0" baseline="0" smtClean="0">
                <a:ln>
                  <a:noFill/>
                </a:ln>
                <a:solidFill>
                  <a:srgbClr val="FF0000"/>
                </a:solidFill>
                <a:effectLst/>
                <a:uFill>
                  <a:solidFill>
                    <a:srgbClr val="000000"/>
                  </a:solidFill>
                </a:uFill>
                <a:latin typeface="+mj-lt"/>
                <a:ea typeface="+mj-ea"/>
                <a:cs typeface="+mj-cs"/>
                <a:sym typeface="Helvetica"/>
              </a:rPr>
              <a:t>1</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32" name="TextBox 31"/>
          <p:cNvSpPr txBox="1"/>
          <p:nvPr/>
        </p:nvSpPr>
        <p:spPr>
          <a:xfrm>
            <a:off x="1763289" y="1619010"/>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x1</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33" name="TextBox 32"/>
          <p:cNvSpPr txBox="1"/>
          <p:nvPr/>
        </p:nvSpPr>
        <p:spPr>
          <a:xfrm>
            <a:off x="3046716" y="1609178"/>
            <a:ext cx="272512"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smtClean="0">
                <a:solidFill>
                  <a:srgbClr val="FF0000"/>
                </a:solidFill>
              </a:rPr>
              <a:t>w</a:t>
            </a:r>
            <a:r>
              <a:rPr lang="en-US" sz="1000" dirty="0">
                <a:solidFill>
                  <a:srgbClr val="FF0000"/>
                </a:solidFill>
              </a:rPr>
              <a:t>2</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34" name="TextBox 33"/>
          <p:cNvSpPr txBox="1"/>
          <p:nvPr/>
        </p:nvSpPr>
        <p:spPr>
          <a:xfrm>
            <a:off x="2643279" y="1614096"/>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x2</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grpSp>
        <p:nvGrpSpPr>
          <p:cNvPr id="36" name="Group 35"/>
          <p:cNvGrpSpPr/>
          <p:nvPr/>
        </p:nvGrpSpPr>
        <p:grpSpPr>
          <a:xfrm>
            <a:off x="6098706" y="1446722"/>
            <a:ext cx="3047707" cy="3684351"/>
            <a:chOff x="6098706" y="1446722"/>
            <a:chExt cx="3047707" cy="3684351"/>
          </a:xfrm>
        </p:grpSpPr>
        <p:pic>
          <p:nvPicPr>
            <p:cNvPr id="37" name="Screen Shot 2018-01-25 at 3.57.31 pm.png" descr="Screen Shot 2018-01-25 at 3.57.31 pm.png"/>
            <p:cNvPicPr>
              <a:picLocks noChangeAspect="1"/>
            </p:cNvPicPr>
            <p:nvPr/>
          </p:nvPicPr>
          <p:blipFill>
            <a:blip r:embed="rId3">
              <a:extLst/>
            </a:blip>
            <a:srcRect l="19350" r="19350"/>
            <a:stretch>
              <a:fillRect/>
            </a:stretch>
          </p:blipFill>
          <p:spPr>
            <a:xfrm>
              <a:off x="7261489" y="1446722"/>
              <a:ext cx="1757821" cy="3684351"/>
            </a:xfrm>
            <a:prstGeom prst="rect">
              <a:avLst/>
            </a:prstGeom>
            <a:ln w="25400"/>
          </p:spPr>
        </p:pic>
        <p:grpSp>
          <p:nvGrpSpPr>
            <p:cNvPr id="38" name="Group 37"/>
            <p:cNvGrpSpPr/>
            <p:nvPr/>
          </p:nvGrpSpPr>
          <p:grpSpPr>
            <a:xfrm>
              <a:off x="6098706" y="1537706"/>
              <a:ext cx="3047707" cy="3248887"/>
              <a:chOff x="6098706" y="1537706"/>
              <a:chExt cx="3047707" cy="3248887"/>
            </a:xfrm>
          </p:grpSpPr>
          <p:cxnSp>
            <p:nvCxnSpPr>
              <p:cNvPr id="39" name="Straight Connector 38"/>
              <p:cNvCxnSpPr/>
              <p:nvPr/>
            </p:nvCxnSpPr>
            <p:spPr>
              <a:xfrm flipV="1">
                <a:off x="6818946" y="4709649"/>
                <a:ext cx="503999"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45" name="Straight Connector 44"/>
              <p:cNvCxnSpPr/>
              <p:nvPr/>
            </p:nvCxnSpPr>
            <p:spPr>
              <a:xfrm flipV="1">
                <a:off x="7888399" y="4709649"/>
                <a:ext cx="503999"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46" name="Straight Connector 45"/>
              <p:cNvCxnSpPr/>
              <p:nvPr/>
            </p:nvCxnSpPr>
            <p:spPr>
              <a:xfrm flipV="1">
                <a:off x="8966413" y="4709648"/>
                <a:ext cx="180000"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48" name="Straight Connector 47"/>
              <p:cNvCxnSpPr/>
              <p:nvPr/>
            </p:nvCxnSpPr>
            <p:spPr>
              <a:xfrm flipV="1">
                <a:off x="6818946" y="3756696"/>
                <a:ext cx="1034230"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49" name="Straight Connector 48"/>
              <p:cNvCxnSpPr/>
              <p:nvPr/>
            </p:nvCxnSpPr>
            <p:spPr>
              <a:xfrm flipV="1">
                <a:off x="8401876" y="3757473"/>
                <a:ext cx="744537"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50" name="Straight Connector 49"/>
              <p:cNvCxnSpPr/>
              <p:nvPr/>
            </p:nvCxnSpPr>
            <p:spPr>
              <a:xfrm flipV="1">
                <a:off x="6818946" y="2712278"/>
                <a:ext cx="1034230"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51" name="Straight Connector 50"/>
              <p:cNvCxnSpPr/>
              <p:nvPr/>
            </p:nvCxnSpPr>
            <p:spPr>
              <a:xfrm flipV="1">
                <a:off x="8401876" y="2712278"/>
                <a:ext cx="744537"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sp>
            <p:nvSpPr>
              <p:cNvPr id="52" name="TextBox 51"/>
              <p:cNvSpPr txBox="1"/>
              <p:nvPr/>
            </p:nvSpPr>
            <p:spPr>
              <a:xfrm>
                <a:off x="6260276" y="4376224"/>
                <a:ext cx="74860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Input layer</a:t>
                </a:r>
                <a:b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(layer 1)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53" name="TextBox 52"/>
              <p:cNvSpPr txBox="1"/>
              <p:nvPr/>
            </p:nvSpPr>
            <p:spPr>
              <a:xfrm>
                <a:off x="6200164" y="3438115"/>
                <a:ext cx="86882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Hidden layer</a:t>
                </a:r>
                <a:b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(layer 2)</a:t>
                </a:r>
                <a:r>
                  <a:rPr kumimoji="0" lang="en-US" sz="10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54" name="TextBox 53"/>
              <p:cNvSpPr txBox="1"/>
              <p:nvPr/>
            </p:nvSpPr>
            <p:spPr>
              <a:xfrm>
                <a:off x="6177801" y="2387212"/>
                <a:ext cx="8560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Output layer</a:t>
                </a:r>
              </a:p>
              <a:p>
                <a:pPr marL="0" marR="0" indent="0" algn="ctr" defTabSz="584200" rtl="0" fontAlgn="auto" latinLnBrk="0" hangingPunct="0">
                  <a:lnSpc>
                    <a:spcPct val="100000"/>
                  </a:lnSpc>
                  <a:spcBef>
                    <a:spcPts val="0"/>
                  </a:spcBef>
                  <a:spcAft>
                    <a:spcPts val="0"/>
                  </a:spcAft>
                  <a:buClrTx/>
                  <a:buSzTx/>
                  <a:buFontTx/>
                  <a:buNone/>
                  <a:tabLst/>
                </a:pPr>
                <a:r>
                  <a:rPr lang="en-US" sz="1000" dirty="0" smtClean="0"/>
                  <a:t>(layer 3)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55" name="TextBox 54"/>
              <p:cNvSpPr txBox="1"/>
              <p:nvPr/>
            </p:nvSpPr>
            <p:spPr>
              <a:xfrm>
                <a:off x="7234956" y="4406460"/>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x1</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56" name="TextBox 55"/>
              <p:cNvSpPr txBox="1"/>
              <p:nvPr/>
            </p:nvSpPr>
            <p:spPr>
              <a:xfrm>
                <a:off x="8321421" y="4411375"/>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x2</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57" name="TextBox 56"/>
              <p:cNvSpPr txBox="1"/>
              <p:nvPr/>
            </p:nvSpPr>
            <p:spPr>
              <a:xfrm>
                <a:off x="7481081" y="3841104"/>
                <a:ext cx="27251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a:solidFill>
                      <a:srgbClr val="FF0000"/>
                    </a:solidFill>
                  </a:rPr>
                  <a:t>w</a:t>
                </a:r>
                <a:r>
                  <a:rPr kumimoji="0" lang="en-US" sz="1000" b="1" i="0" u="none" strike="noStrike" cap="none" spc="0" normalizeH="0" baseline="0" smtClean="0">
                    <a:ln>
                      <a:noFill/>
                    </a:ln>
                    <a:solidFill>
                      <a:srgbClr val="FF0000"/>
                    </a:solidFill>
                    <a:effectLst/>
                    <a:uFill>
                      <a:solidFill>
                        <a:srgbClr val="000000"/>
                      </a:solidFill>
                    </a:uFill>
                    <a:latin typeface="+mj-lt"/>
                    <a:ea typeface="+mj-ea"/>
                    <a:cs typeface="+mj-cs"/>
                    <a:sym typeface="Helvetica"/>
                  </a:rPr>
                  <a:t>1</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58" name="TextBox 57"/>
              <p:cNvSpPr txBox="1"/>
              <p:nvPr/>
            </p:nvSpPr>
            <p:spPr>
              <a:xfrm>
                <a:off x="8557717" y="3816523"/>
                <a:ext cx="27251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a:solidFill>
                      <a:srgbClr val="FF0000"/>
                    </a:solidFill>
                  </a:rPr>
                  <a:t>w</a:t>
                </a:r>
                <a:r>
                  <a:rPr kumimoji="0" lang="en-US" sz="1000" b="1" i="0" u="none" strike="noStrike" cap="none" spc="0" normalizeH="0" baseline="0" smtClean="0">
                    <a:ln>
                      <a:noFill/>
                    </a:ln>
                    <a:solidFill>
                      <a:srgbClr val="FF0000"/>
                    </a:solidFill>
                    <a:effectLst/>
                    <a:uFill>
                      <a:solidFill>
                        <a:srgbClr val="000000"/>
                      </a:solidFill>
                    </a:uFill>
                    <a:latin typeface="+mj-lt"/>
                    <a:ea typeface="+mj-ea"/>
                    <a:cs typeface="+mj-cs"/>
                    <a:sym typeface="Helvetica"/>
                  </a:rPr>
                  <a:t>2</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59" name="TextBox 58"/>
              <p:cNvSpPr txBox="1"/>
              <p:nvPr/>
            </p:nvSpPr>
            <p:spPr>
              <a:xfrm>
                <a:off x="7869145" y="3785385"/>
                <a:ext cx="546625"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a:t>h</a:t>
                </a:r>
                <a:r>
                  <a:rPr lang="en-US" sz="1000" smtClean="0"/>
                  <a:t> = </a:t>
                </a:r>
                <a:r>
                  <a:rPr lang="en-US" sz="1000" dirty="0" smtClean="0"/>
                  <a:t>-0.2</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60" name="TextBox 59"/>
              <p:cNvSpPr txBox="1"/>
              <p:nvPr/>
            </p:nvSpPr>
            <p:spPr>
              <a:xfrm>
                <a:off x="8238169" y="2897207"/>
                <a:ext cx="272512"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smtClean="0">
                    <a:solidFill>
                      <a:srgbClr val="FF0000"/>
                    </a:solidFill>
                  </a:rPr>
                  <a:t>w</a:t>
                </a:r>
                <a:r>
                  <a:rPr lang="en-US" sz="1000" dirty="0">
                    <a:solidFill>
                      <a:srgbClr val="FF0000"/>
                    </a:solidFill>
                  </a:rPr>
                  <a:t>3</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61" name="TextBox 60"/>
              <p:cNvSpPr txBox="1"/>
              <p:nvPr/>
            </p:nvSpPr>
            <p:spPr>
              <a:xfrm>
                <a:off x="6098706" y="1675084"/>
                <a:ext cx="126316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4E8664"/>
                    </a:solidFill>
                    <a:effectLst/>
                    <a:uFill>
                      <a:solidFill>
                        <a:srgbClr val="000000"/>
                      </a:solidFill>
                    </a:uFill>
                    <a:latin typeface="+mj-lt"/>
                    <a:ea typeface="+mj-ea"/>
                    <a:cs typeface="+mj-cs"/>
                    <a:sym typeface="Helvetica"/>
                  </a:rPr>
                  <a:t>[Target value y = 1]</a:t>
                </a:r>
                <a:endParaRPr kumimoji="0" lang="en-US" sz="1000" b="1" i="0" u="none" strike="noStrike" cap="none" spc="0" normalizeH="0" baseline="0" dirty="0">
                  <a:ln>
                    <a:noFill/>
                  </a:ln>
                  <a:solidFill>
                    <a:srgbClr val="4E8664"/>
                  </a:solidFill>
                  <a:effectLst/>
                  <a:uFill>
                    <a:solidFill>
                      <a:srgbClr val="000000"/>
                    </a:solidFill>
                  </a:uFill>
                  <a:latin typeface="+mj-lt"/>
                  <a:ea typeface="+mj-ea"/>
                  <a:cs typeface="+mj-cs"/>
                  <a:sym typeface="Helvetica"/>
                </a:endParaRPr>
              </a:p>
            </p:txBody>
          </p:sp>
          <p:cxnSp>
            <p:nvCxnSpPr>
              <p:cNvPr id="62" name="Straight Connector 61"/>
              <p:cNvCxnSpPr/>
              <p:nvPr/>
            </p:nvCxnSpPr>
            <p:spPr>
              <a:xfrm flipV="1">
                <a:off x="7352441" y="1806282"/>
                <a:ext cx="618721" cy="1593"/>
              </a:xfrm>
              <a:prstGeom prst="line">
                <a:avLst/>
              </a:prstGeom>
              <a:noFill/>
              <a:ln w="25400" cap="flat">
                <a:solidFill>
                  <a:srgbClr val="00B050">
                    <a:alpha val="35000"/>
                  </a:srgbClr>
                </a:solidFill>
                <a:prstDash val="solid"/>
                <a:round/>
                <a:tailEnd type="triangle"/>
              </a:ln>
              <a:effectLst/>
              <a:sp3d/>
            </p:spPr>
            <p:style>
              <a:lnRef idx="0">
                <a:scrgbClr r="0" g="0" b="0"/>
              </a:lnRef>
              <a:fillRef idx="0">
                <a:scrgbClr r="0" g="0" b="0"/>
              </a:fillRef>
              <a:effectRef idx="0">
                <a:scrgbClr r="0" g="0" b="0"/>
              </a:effectRef>
              <a:fontRef idx="none"/>
            </p:style>
          </p:cxnSp>
          <p:sp>
            <p:nvSpPr>
              <p:cNvPr id="63" name="TextBox 62"/>
              <p:cNvSpPr txBox="1"/>
              <p:nvPr/>
            </p:nvSpPr>
            <p:spPr>
              <a:xfrm>
                <a:off x="7809512" y="3456007"/>
                <a:ext cx="636393"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a:t>a</a:t>
                </a:r>
                <a:r>
                  <a:rPr lang="en-US" sz="1000" dirty="0" smtClean="0"/>
                  <a:t> = 0.495</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64" name="TextBox 63"/>
              <p:cNvSpPr txBox="1"/>
              <p:nvPr/>
            </p:nvSpPr>
            <p:spPr>
              <a:xfrm>
                <a:off x="8262565" y="1537706"/>
                <a:ext cx="52418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Output</a:t>
                </a:r>
                <a:b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value</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grpSp>
      </p:grpSp>
    </p:spTree>
    <p:extLst>
      <p:ext uri="{BB962C8B-B14F-4D97-AF65-F5344CB8AC3E}">
        <p14:creationId xmlns:p14="http://schemas.microsoft.com/office/powerpoint/2010/main" val="1512678633"/>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 name="Screen Shot 2018-01-25 at 3.57.18 pm.png" descr="Screen Shot 2018-01-25 at 3.57.18 pm.png"/>
          <p:cNvPicPr>
            <a:picLocks noChangeAspect="1"/>
          </p:cNvPicPr>
          <p:nvPr/>
        </p:nvPicPr>
        <p:blipFill rotWithShape="1">
          <a:blip r:embed="rId2">
            <a:extLst/>
          </a:blip>
          <a:srcRect l="11026" t="61147" r="7931"/>
          <a:stretch/>
        </p:blipFill>
        <p:spPr>
          <a:xfrm>
            <a:off x="344128" y="1013328"/>
            <a:ext cx="8802285" cy="2610543"/>
          </a:xfrm>
          <a:prstGeom prst="rect">
            <a:avLst/>
          </a:prstGeom>
          <a:ln w="25400"/>
        </p:spPr>
      </p:pic>
      <p:grpSp>
        <p:nvGrpSpPr>
          <p:cNvPr id="37" name="Group 36"/>
          <p:cNvGrpSpPr/>
          <p:nvPr/>
        </p:nvGrpSpPr>
        <p:grpSpPr>
          <a:xfrm>
            <a:off x="6098706" y="1446722"/>
            <a:ext cx="3047707" cy="3684351"/>
            <a:chOff x="6098706" y="1446722"/>
            <a:chExt cx="3047707" cy="3684351"/>
          </a:xfrm>
        </p:grpSpPr>
        <p:pic>
          <p:nvPicPr>
            <p:cNvPr id="38" name="Screen Shot 2018-01-25 at 3.57.31 pm.png" descr="Screen Shot 2018-01-25 at 3.57.31 pm.png"/>
            <p:cNvPicPr>
              <a:picLocks noChangeAspect="1"/>
            </p:cNvPicPr>
            <p:nvPr/>
          </p:nvPicPr>
          <p:blipFill>
            <a:blip r:embed="rId3">
              <a:extLst/>
            </a:blip>
            <a:srcRect l="19350" r="19350"/>
            <a:stretch>
              <a:fillRect/>
            </a:stretch>
          </p:blipFill>
          <p:spPr>
            <a:xfrm>
              <a:off x="7261489" y="1446722"/>
              <a:ext cx="1757821" cy="3684351"/>
            </a:xfrm>
            <a:prstGeom prst="rect">
              <a:avLst/>
            </a:prstGeom>
            <a:ln w="25400"/>
          </p:spPr>
        </p:pic>
        <p:grpSp>
          <p:nvGrpSpPr>
            <p:cNvPr id="39" name="Group 38"/>
            <p:cNvGrpSpPr/>
            <p:nvPr/>
          </p:nvGrpSpPr>
          <p:grpSpPr>
            <a:xfrm>
              <a:off x="6098706" y="1537706"/>
              <a:ext cx="3047707" cy="3248887"/>
              <a:chOff x="6098706" y="1537706"/>
              <a:chExt cx="3047707" cy="3248887"/>
            </a:xfrm>
          </p:grpSpPr>
          <p:cxnSp>
            <p:nvCxnSpPr>
              <p:cNvPr id="45" name="Straight Connector 44"/>
              <p:cNvCxnSpPr/>
              <p:nvPr/>
            </p:nvCxnSpPr>
            <p:spPr>
              <a:xfrm flipV="1">
                <a:off x="6818946" y="4709649"/>
                <a:ext cx="503999"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46" name="Straight Connector 45"/>
              <p:cNvCxnSpPr/>
              <p:nvPr/>
            </p:nvCxnSpPr>
            <p:spPr>
              <a:xfrm flipV="1">
                <a:off x="7888399" y="4709649"/>
                <a:ext cx="503999"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48" name="Straight Connector 47"/>
              <p:cNvCxnSpPr/>
              <p:nvPr/>
            </p:nvCxnSpPr>
            <p:spPr>
              <a:xfrm flipV="1">
                <a:off x="8966413" y="4709648"/>
                <a:ext cx="180000"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49" name="Straight Connector 48"/>
              <p:cNvCxnSpPr/>
              <p:nvPr/>
            </p:nvCxnSpPr>
            <p:spPr>
              <a:xfrm flipV="1">
                <a:off x="6818946" y="3756696"/>
                <a:ext cx="1034230"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50" name="Straight Connector 49"/>
              <p:cNvCxnSpPr/>
              <p:nvPr/>
            </p:nvCxnSpPr>
            <p:spPr>
              <a:xfrm flipV="1">
                <a:off x="8401876" y="3757473"/>
                <a:ext cx="744537"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51" name="Straight Connector 50"/>
              <p:cNvCxnSpPr/>
              <p:nvPr/>
            </p:nvCxnSpPr>
            <p:spPr>
              <a:xfrm flipV="1">
                <a:off x="6818946" y="2712278"/>
                <a:ext cx="1034230"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52" name="Straight Connector 51"/>
              <p:cNvCxnSpPr/>
              <p:nvPr/>
            </p:nvCxnSpPr>
            <p:spPr>
              <a:xfrm flipV="1">
                <a:off x="8401876" y="2712278"/>
                <a:ext cx="744537"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sp>
            <p:nvSpPr>
              <p:cNvPr id="53" name="TextBox 52"/>
              <p:cNvSpPr txBox="1"/>
              <p:nvPr/>
            </p:nvSpPr>
            <p:spPr>
              <a:xfrm>
                <a:off x="6260276" y="4376224"/>
                <a:ext cx="74860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Input layer</a:t>
                </a:r>
                <a:b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(layer 1)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54" name="TextBox 53"/>
              <p:cNvSpPr txBox="1"/>
              <p:nvPr/>
            </p:nvSpPr>
            <p:spPr>
              <a:xfrm>
                <a:off x="6200164" y="3438115"/>
                <a:ext cx="86882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Hidden layer</a:t>
                </a:r>
                <a:b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(layer 2)</a:t>
                </a:r>
                <a:r>
                  <a:rPr kumimoji="0" lang="en-US" sz="10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55" name="TextBox 54"/>
              <p:cNvSpPr txBox="1"/>
              <p:nvPr/>
            </p:nvSpPr>
            <p:spPr>
              <a:xfrm>
                <a:off x="6177801" y="2387212"/>
                <a:ext cx="8560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Output layer</a:t>
                </a:r>
              </a:p>
              <a:p>
                <a:pPr marL="0" marR="0" indent="0" algn="ctr" defTabSz="584200" rtl="0" fontAlgn="auto" latinLnBrk="0" hangingPunct="0">
                  <a:lnSpc>
                    <a:spcPct val="100000"/>
                  </a:lnSpc>
                  <a:spcBef>
                    <a:spcPts val="0"/>
                  </a:spcBef>
                  <a:spcAft>
                    <a:spcPts val="0"/>
                  </a:spcAft>
                  <a:buClrTx/>
                  <a:buSzTx/>
                  <a:buFontTx/>
                  <a:buNone/>
                  <a:tabLst/>
                </a:pPr>
                <a:r>
                  <a:rPr lang="en-US" sz="1000" dirty="0" smtClean="0"/>
                  <a:t>(layer 3)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56" name="TextBox 55"/>
              <p:cNvSpPr txBox="1"/>
              <p:nvPr/>
            </p:nvSpPr>
            <p:spPr>
              <a:xfrm>
                <a:off x="7234956" y="4406460"/>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x1</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57" name="TextBox 56"/>
              <p:cNvSpPr txBox="1"/>
              <p:nvPr/>
            </p:nvSpPr>
            <p:spPr>
              <a:xfrm>
                <a:off x="8321421" y="4411375"/>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x2</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58" name="TextBox 57"/>
              <p:cNvSpPr txBox="1"/>
              <p:nvPr/>
            </p:nvSpPr>
            <p:spPr>
              <a:xfrm>
                <a:off x="7481081" y="3841104"/>
                <a:ext cx="27251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a:solidFill>
                      <a:srgbClr val="FF0000"/>
                    </a:solidFill>
                  </a:rPr>
                  <a:t>w</a:t>
                </a:r>
                <a:r>
                  <a:rPr kumimoji="0" lang="en-US" sz="1000" b="1" i="0" u="none" strike="noStrike" cap="none" spc="0" normalizeH="0" baseline="0" smtClean="0">
                    <a:ln>
                      <a:noFill/>
                    </a:ln>
                    <a:solidFill>
                      <a:srgbClr val="FF0000"/>
                    </a:solidFill>
                    <a:effectLst/>
                    <a:uFill>
                      <a:solidFill>
                        <a:srgbClr val="000000"/>
                      </a:solidFill>
                    </a:uFill>
                    <a:latin typeface="+mj-lt"/>
                    <a:ea typeface="+mj-ea"/>
                    <a:cs typeface="+mj-cs"/>
                    <a:sym typeface="Helvetica"/>
                  </a:rPr>
                  <a:t>1</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59" name="TextBox 58"/>
              <p:cNvSpPr txBox="1"/>
              <p:nvPr/>
            </p:nvSpPr>
            <p:spPr>
              <a:xfrm>
                <a:off x="8557717" y="3816523"/>
                <a:ext cx="27251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a:solidFill>
                      <a:srgbClr val="FF0000"/>
                    </a:solidFill>
                  </a:rPr>
                  <a:t>w</a:t>
                </a:r>
                <a:r>
                  <a:rPr kumimoji="0" lang="en-US" sz="1000" b="1" i="0" u="none" strike="noStrike" cap="none" spc="0" normalizeH="0" baseline="0" smtClean="0">
                    <a:ln>
                      <a:noFill/>
                    </a:ln>
                    <a:solidFill>
                      <a:srgbClr val="FF0000"/>
                    </a:solidFill>
                    <a:effectLst/>
                    <a:uFill>
                      <a:solidFill>
                        <a:srgbClr val="000000"/>
                      </a:solidFill>
                    </a:uFill>
                    <a:latin typeface="+mj-lt"/>
                    <a:ea typeface="+mj-ea"/>
                    <a:cs typeface="+mj-cs"/>
                    <a:sym typeface="Helvetica"/>
                  </a:rPr>
                  <a:t>2</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60" name="TextBox 59"/>
              <p:cNvSpPr txBox="1"/>
              <p:nvPr/>
            </p:nvSpPr>
            <p:spPr>
              <a:xfrm>
                <a:off x="7869145" y="3785385"/>
                <a:ext cx="546625"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a:t>h</a:t>
                </a:r>
                <a:r>
                  <a:rPr lang="en-US" sz="1000" smtClean="0"/>
                  <a:t> = </a:t>
                </a:r>
                <a:r>
                  <a:rPr lang="en-US" sz="1000" dirty="0" smtClean="0"/>
                  <a:t>-0.2</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61" name="TextBox 60"/>
              <p:cNvSpPr txBox="1"/>
              <p:nvPr/>
            </p:nvSpPr>
            <p:spPr>
              <a:xfrm>
                <a:off x="8238169" y="2897207"/>
                <a:ext cx="272512"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smtClean="0">
                    <a:solidFill>
                      <a:srgbClr val="FF0000"/>
                    </a:solidFill>
                  </a:rPr>
                  <a:t>w</a:t>
                </a:r>
                <a:r>
                  <a:rPr lang="en-US" sz="1000" dirty="0">
                    <a:solidFill>
                      <a:srgbClr val="FF0000"/>
                    </a:solidFill>
                  </a:rPr>
                  <a:t>3</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62" name="TextBox 61"/>
              <p:cNvSpPr txBox="1"/>
              <p:nvPr/>
            </p:nvSpPr>
            <p:spPr>
              <a:xfrm>
                <a:off x="6098706" y="1675084"/>
                <a:ext cx="126316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4E8664"/>
                    </a:solidFill>
                    <a:effectLst/>
                    <a:uFill>
                      <a:solidFill>
                        <a:srgbClr val="000000"/>
                      </a:solidFill>
                    </a:uFill>
                    <a:latin typeface="+mj-lt"/>
                    <a:ea typeface="+mj-ea"/>
                    <a:cs typeface="+mj-cs"/>
                    <a:sym typeface="Helvetica"/>
                  </a:rPr>
                  <a:t>[Target value y = 1]</a:t>
                </a:r>
                <a:endParaRPr kumimoji="0" lang="en-US" sz="1000" b="1" i="0" u="none" strike="noStrike" cap="none" spc="0" normalizeH="0" baseline="0" dirty="0">
                  <a:ln>
                    <a:noFill/>
                  </a:ln>
                  <a:solidFill>
                    <a:srgbClr val="4E8664"/>
                  </a:solidFill>
                  <a:effectLst/>
                  <a:uFill>
                    <a:solidFill>
                      <a:srgbClr val="000000"/>
                    </a:solidFill>
                  </a:uFill>
                  <a:latin typeface="+mj-lt"/>
                  <a:ea typeface="+mj-ea"/>
                  <a:cs typeface="+mj-cs"/>
                  <a:sym typeface="Helvetica"/>
                </a:endParaRPr>
              </a:p>
            </p:txBody>
          </p:sp>
          <p:cxnSp>
            <p:nvCxnSpPr>
              <p:cNvPr id="63" name="Straight Connector 62"/>
              <p:cNvCxnSpPr/>
              <p:nvPr/>
            </p:nvCxnSpPr>
            <p:spPr>
              <a:xfrm flipV="1">
                <a:off x="7352441" y="1806282"/>
                <a:ext cx="618721" cy="1593"/>
              </a:xfrm>
              <a:prstGeom prst="line">
                <a:avLst/>
              </a:prstGeom>
              <a:noFill/>
              <a:ln w="25400" cap="flat">
                <a:solidFill>
                  <a:srgbClr val="00B050">
                    <a:alpha val="35000"/>
                  </a:srgbClr>
                </a:solidFill>
                <a:prstDash val="solid"/>
                <a:round/>
                <a:tailEnd type="triangle"/>
              </a:ln>
              <a:effectLst/>
              <a:sp3d/>
            </p:spPr>
            <p:style>
              <a:lnRef idx="0">
                <a:scrgbClr r="0" g="0" b="0"/>
              </a:lnRef>
              <a:fillRef idx="0">
                <a:scrgbClr r="0" g="0" b="0"/>
              </a:fillRef>
              <a:effectRef idx="0">
                <a:scrgbClr r="0" g="0" b="0"/>
              </a:effectRef>
              <a:fontRef idx="none"/>
            </p:style>
          </p:cxnSp>
          <p:sp>
            <p:nvSpPr>
              <p:cNvPr id="64" name="TextBox 63"/>
              <p:cNvSpPr txBox="1"/>
              <p:nvPr/>
            </p:nvSpPr>
            <p:spPr>
              <a:xfrm>
                <a:off x="7809512" y="3456007"/>
                <a:ext cx="636393"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a:t>a</a:t>
                </a:r>
                <a:r>
                  <a:rPr lang="en-US" sz="1000" dirty="0" smtClean="0"/>
                  <a:t> = 0.495</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65" name="TextBox 64"/>
              <p:cNvSpPr txBox="1"/>
              <p:nvPr/>
            </p:nvSpPr>
            <p:spPr>
              <a:xfrm>
                <a:off x="8262565" y="1537706"/>
                <a:ext cx="52418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Output</a:t>
                </a:r>
                <a:b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value</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grpSp>
      </p:grpSp>
      <p:sp>
        <p:nvSpPr>
          <p:cNvPr id="42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8" name="Slide Number"/>
          <p:cNvSpPr txBox="1">
            <a:spLocks noGrp="1"/>
          </p:cNvSpPr>
          <p:nvPr>
            <p:ph type="sldNum" sz="quarter" idx="2"/>
          </p:nvPr>
        </p:nvSpPr>
        <p:spPr>
          <a:xfrm>
            <a:off x="9566624" y="-2394649"/>
            <a:ext cx="355006"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41</a:t>
            </a:fld>
            <a:endParaRPr/>
          </a:p>
        </p:txBody>
      </p:sp>
      <p:sp>
        <p:nvSpPr>
          <p:cNvPr id="429" name="BACK-PROPOGATION"/>
          <p:cNvSpPr txBox="1">
            <a:spLocks noGrp="1"/>
          </p:cNvSpPr>
          <p:nvPr>
            <p:ph type="title"/>
          </p:nvPr>
        </p:nvSpPr>
        <p:spPr>
          <a:prstGeom prst="rect">
            <a:avLst/>
          </a:prstGeom>
        </p:spPr>
        <p:txBody>
          <a:bodyPr/>
          <a:lstStyle/>
          <a:p>
            <a:r>
              <a:rPr dirty="0" smtClean="0"/>
              <a:t>BACK-PROPOGATION</a:t>
            </a:r>
            <a:r>
              <a:rPr lang="en-GB" dirty="0" smtClean="0"/>
              <a:t>:   Simple 3-layer example</a:t>
            </a:r>
            <a:endParaRPr dirty="0"/>
          </a:p>
        </p:txBody>
      </p:sp>
      <p:sp>
        <p:nvSpPr>
          <p:cNvPr id="30" name="TextBox 29"/>
          <p:cNvSpPr txBox="1"/>
          <p:nvPr/>
        </p:nvSpPr>
        <p:spPr>
          <a:xfrm>
            <a:off x="2176559" y="1604260"/>
            <a:ext cx="27251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a:solidFill>
                  <a:srgbClr val="FF0000"/>
                </a:solidFill>
              </a:rPr>
              <a:t>w</a:t>
            </a:r>
            <a:r>
              <a:rPr kumimoji="0" lang="en-US" sz="1000" b="1" i="0" u="none" strike="noStrike" cap="none" spc="0" normalizeH="0" baseline="0" smtClean="0">
                <a:ln>
                  <a:noFill/>
                </a:ln>
                <a:solidFill>
                  <a:srgbClr val="FF0000"/>
                </a:solidFill>
                <a:effectLst/>
                <a:uFill>
                  <a:solidFill>
                    <a:srgbClr val="000000"/>
                  </a:solidFill>
                </a:uFill>
                <a:latin typeface="+mj-lt"/>
                <a:ea typeface="+mj-ea"/>
                <a:cs typeface="+mj-cs"/>
                <a:sym typeface="Helvetica"/>
              </a:rPr>
              <a:t>1</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32" name="TextBox 31"/>
          <p:cNvSpPr txBox="1"/>
          <p:nvPr/>
        </p:nvSpPr>
        <p:spPr>
          <a:xfrm>
            <a:off x="1763289" y="1619010"/>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x1</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33" name="TextBox 32"/>
          <p:cNvSpPr txBox="1"/>
          <p:nvPr/>
        </p:nvSpPr>
        <p:spPr>
          <a:xfrm>
            <a:off x="3046716" y="1609178"/>
            <a:ext cx="272512"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smtClean="0">
                <a:solidFill>
                  <a:srgbClr val="FF0000"/>
                </a:solidFill>
              </a:rPr>
              <a:t>w</a:t>
            </a:r>
            <a:r>
              <a:rPr lang="en-US" sz="1000" dirty="0">
                <a:solidFill>
                  <a:srgbClr val="FF0000"/>
                </a:solidFill>
              </a:rPr>
              <a:t>2</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34" name="TextBox 33"/>
          <p:cNvSpPr txBox="1"/>
          <p:nvPr/>
        </p:nvSpPr>
        <p:spPr>
          <a:xfrm>
            <a:off x="2643279" y="1614096"/>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x2</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36" name="TextBox 35"/>
          <p:cNvSpPr txBox="1"/>
          <p:nvPr/>
        </p:nvSpPr>
        <p:spPr>
          <a:xfrm>
            <a:off x="6785332" y="1348572"/>
            <a:ext cx="1572546"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7030A0"/>
                </a:solidFill>
                <a:effectLst/>
                <a:uFill>
                  <a:solidFill>
                    <a:srgbClr val="000000"/>
                  </a:solidFill>
                </a:uFill>
                <a:latin typeface="+mj-lt"/>
                <a:ea typeface="+mj-ea"/>
                <a:cs typeface="+mj-cs"/>
                <a:sym typeface="Helvetica"/>
              </a:rPr>
              <a:t>Calculated value = 0.512</a:t>
            </a:r>
            <a:endParaRPr kumimoji="0" lang="en-US" sz="1000" b="1" i="0" u="none" strike="noStrike" cap="none" spc="0" normalizeH="0" baseline="0" dirty="0">
              <a:ln>
                <a:noFill/>
              </a:ln>
              <a:solidFill>
                <a:srgbClr val="7030A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1881047028"/>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7" name="Slide Number"/>
          <p:cNvSpPr txBox="1">
            <a:spLocks noGrp="1"/>
          </p:cNvSpPr>
          <p:nvPr>
            <p:ph type="sldNum" sz="quarter" idx="2"/>
          </p:nvPr>
        </p:nvSpPr>
        <p:spPr>
          <a:xfrm>
            <a:off x="9566624" y="-2394649"/>
            <a:ext cx="355006"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42</a:t>
            </a:fld>
            <a:endParaRPr/>
          </a:p>
        </p:txBody>
      </p:sp>
      <p:sp>
        <p:nvSpPr>
          <p:cNvPr id="438" name="BACK-PROPOGATION"/>
          <p:cNvSpPr txBox="1">
            <a:spLocks noGrp="1"/>
          </p:cNvSpPr>
          <p:nvPr>
            <p:ph type="title"/>
          </p:nvPr>
        </p:nvSpPr>
        <p:spPr>
          <a:prstGeom prst="rect">
            <a:avLst/>
          </a:prstGeom>
        </p:spPr>
        <p:txBody>
          <a:bodyPr/>
          <a:lstStyle/>
          <a:p>
            <a:r>
              <a:t>BACK-PROPOGATION</a:t>
            </a:r>
          </a:p>
        </p:txBody>
      </p:sp>
      <p:pic>
        <p:nvPicPr>
          <p:cNvPr id="440" name="Screen Shot 2018-01-25 at 3.58.36 pm.png" descr="Screen Shot 2018-01-25 at 3.58.36 pm.png"/>
          <p:cNvPicPr>
            <a:picLocks noChangeAspect="1"/>
          </p:cNvPicPr>
          <p:nvPr/>
        </p:nvPicPr>
        <p:blipFill rotWithShape="1">
          <a:blip r:embed="rId3">
            <a:extLst/>
          </a:blip>
          <a:srcRect l="5695" r="8142"/>
          <a:stretch/>
        </p:blipFill>
        <p:spPr>
          <a:xfrm>
            <a:off x="221227" y="947381"/>
            <a:ext cx="6916995" cy="3740039"/>
          </a:xfrm>
          <a:prstGeom prst="rect">
            <a:avLst/>
          </a:prstGeom>
          <a:ln w="25400"/>
        </p:spPr>
      </p:pic>
      <p:grpSp>
        <p:nvGrpSpPr>
          <p:cNvPr id="12" name="Group 11"/>
          <p:cNvGrpSpPr/>
          <p:nvPr/>
        </p:nvGrpSpPr>
        <p:grpSpPr>
          <a:xfrm>
            <a:off x="6098706" y="1446722"/>
            <a:ext cx="3047707" cy="3684351"/>
            <a:chOff x="6098706" y="1446722"/>
            <a:chExt cx="3047707" cy="3684351"/>
          </a:xfrm>
        </p:grpSpPr>
        <p:pic>
          <p:nvPicPr>
            <p:cNvPr id="13" name="Screen Shot 2018-01-25 at 3.57.31 pm.png" descr="Screen Shot 2018-01-25 at 3.57.31 pm.png"/>
            <p:cNvPicPr>
              <a:picLocks noChangeAspect="1"/>
            </p:cNvPicPr>
            <p:nvPr/>
          </p:nvPicPr>
          <p:blipFill>
            <a:blip r:embed="rId4">
              <a:extLst/>
            </a:blip>
            <a:srcRect l="19350" r="19350"/>
            <a:stretch>
              <a:fillRect/>
            </a:stretch>
          </p:blipFill>
          <p:spPr>
            <a:xfrm>
              <a:off x="7261489" y="1446722"/>
              <a:ext cx="1757821" cy="3684351"/>
            </a:xfrm>
            <a:prstGeom prst="rect">
              <a:avLst/>
            </a:prstGeom>
            <a:ln w="25400"/>
          </p:spPr>
        </p:pic>
        <p:grpSp>
          <p:nvGrpSpPr>
            <p:cNvPr id="14" name="Group 13"/>
            <p:cNvGrpSpPr/>
            <p:nvPr/>
          </p:nvGrpSpPr>
          <p:grpSpPr>
            <a:xfrm>
              <a:off x="6098706" y="1537706"/>
              <a:ext cx="3047707" cy="3248887"/>
              <a:chOff x="6098706" y="1537706"/>
              <a:chExt cx="3047707" cy="3248887"/>
            </a:xfrm>
          </p:grpSpPr>
          <p:cxnSp>
            <p:nvCxnSpPr>
              <p:cNvPr id="15" name="Straight Connector 14"/>
              <p:cNvCxnSpPr/>
              <p:nvPr/>
            </p:nvCxnSpPr>
            <p:spPr>
              <a:xfrm flipV="1">
                <a:off x="6818946" y="4709649"/>
                <a:ext cx="503999"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16" name="Straight Connector 15"/>
              <p:cNvCxnSpPr/>
              <p:nvPr/>
            </p:nvCxnSpPr>
            <p:spPr>
              <a:xfrm flipV="1">
                <a:off x="7888399" y="4709649"/>
                <a:ext cx="503999"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17" name="Straight Connector 16"/>
              <p:cNvCxnSpPr/>
              <p:nvPr/>
            </p:nvCxnSpPr>
            <p:spPr>
              <a:xfrm flipV="1">
                <a:off x="8966413" y="4709648"/>
                <a:ext cx="180000" cy="1"/>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18" name="Straight Connector 17"/>
              <p:cNvCxnSpPr/>
              <p:nvPr/>
            </p:nvCxnSpPr>
            <p:spPr>
              <a:xfrm flipV="1">
                <a:off x="6818946" y="3756696"/>
                <a:ext cx="1034230"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19" name="Straight Connector 18"/>
              <p:cNvCxnSpPr/>
              <p:nvPr/>
            </p:nvCxnSpPr>
            <p:spPr>
              <a:xfrm flipV="1">
                <a:off x="8401876" y="3757473"/>
                <a:ext cx="744537"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20" name="Straight Connector 19"/>
              <p:cNvCxnSpPr/>
              <p:nvPr/>
            </p:nvCxnSpPr>
            <p:spPr>
              <a:xfrm flipV="1">
                <a:off x="6818946" y="2712278"/>
                <a:ext cx="1034230"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cxnSp>
            <p:nvCxnSpPr>
              <p:cNvPr id="21" name="Straight Connector 20"/>
              <p:cNvCxnSpPr/>
              <p:nvPr/>
            </p:nvCxnSpPr>
            <p:spPr>
              <a:xfrm flipV="1">
                <a:off x="8401876" y="2712278"/>
                <a:ext cx="744537" cy="2"/>
              </a:xfrm>
              <a:prstGeom prst="line">
                <a:avLst/>
              </a:prstGeom>
              <a:noFill/>
              <a:ln w="25400" cap="flat">
                <a:solidFill>
                  <a:schemeClr val="accent5">
                    <a:alpha val="35000"/>
                  </a:schemeClr>
                </a:solidFill>
                <a:prstDash val="sysDash"/>
                <a:round/>
              </a:ln>
              <a:effectLst/>
              <a:sp3d/>
            </p:spPr>
            <p:style>
              <a:lnRef idx="0">
                <a:scrgbClr r="0" g="0" b="0"/>
              </a:lnRef>
              <a:fillRef idx="0">
                <a:scrgbClr r="0" g="0" b="0"/>
              </a:fillRef>
              <a:effectRef idx="0">
                <a:scrgbClr r="0" g="0" b="0"/>
              </a:effectRef>
              <a:fontRef idx="none"/>
            </p:style>
          </p:cxnSp>
          <p:sp>
            <p:nvSpPr>
              <p:cNvPr id="22" name="TextBox 21"/>
              <p:cNvSpPr txBox="1"/>
              <p:nvPr/>
            </p:nvSpPr>
            <p:spPr>
              <a:xfrm>
                <a:off x="6260276" y="4376224"/>
                <a:ext cx="74860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Input layer</a:t>
                </a:r>
                <a:b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(layer 1)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23" name="TextBox 22"/>
              <p:cNvSpPr txBox="1"/>
              <p:nvPr/>
            </p:nvSpPr>
            <p:spPr>
              <a:xfrm>
                <a:off x="6200164" y="3438115"/>
                <a:ext cx="86882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Hidden layer</a:t>
                </a:r>
                <a:b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(layer 2)</a:t>
                </a:r>
                <a:r>
                  <a:rPr kumimoji="0" lang="en-US" sz="10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24" name="TextBox 23"/>
              <p:cNvSpPr txBox="1"/>
              <p:nvPr/>
            </p:nvSpPr>
            <p:spPr>
              <a:xfrm>
                <a:off x="6177801" y="2387212"/>
                <a:ext cx="8560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Output layer</a:t>
                </a:r>
              </a:p>
              <a:p>
                <a:pPr marL="0" marR="0" indent="0" algn="ctr" defTabSz="584200" rtl="0" fontAlgn="auto" latinLnBrk="0" hangingPunct="0">
                  <a:lnSpc>
                    <a:spcPct val="100000"/>
                  </a:lnSpc>
                  <a:spcBef>
                    <a:spcPts val="0"/>
                  </a:spcBef>
                  <a:spcAft>
                    <a:spcPts val="0"/>
                  </a:spcAft>
                  <a:buClrTx/>
                  <a:buSzTx/>
                  <a:buFontTx/>
                  <a:buNone/>
                  <a:tabLst/>
                </a:pPr>
                <a:r>
                  <a:rPr lang="en-US" sz="1000" dirty="0" smtClean="0"/>
                  <a:t>(layer 3)   </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25" name="TextBox 24"/>
              <p:cNvSpPr txBox="1"/>
              <p:nvPr/>
            </p:nvSpPr>
            <p:spPr>
              <a:xfrm>
                <a:off x="7234956" y="4406460"/>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x1</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26" name="TextBox 25"/>
              <p:cNvSpPr txBox="1"/>
              <p:nvPr/>
            </p:nvSpPr>
            <p:spPr>
              <a:xfrm>
                <a:off x="8321421" y="4411375"/>
                <a:ext cx="24365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x2</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27" name="TextBox 26"/>
              <p:cNvSpPr txBox="1"/>
              <p:nvPr/>
            </p:nvSpPr>
            <p:spPr>
              <a:xfrm>
                <a:off x="7481081" y="3841104"/>
                <a:ext cx="27251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a:solidFill>
                      <a:srgbClr val="FF0000"/>
                    </a:solidFill>
                  </a:rPr>
                  <a:t>w</a:t>
                </a:r>
                <a:r>
                  <a:rPr kumimoji="0" lang="en-US" sz="1000" b="1" i="0" u="none" strike="noStrike" cap="none" spc="0" normalizeH="0" baseline="0" smtClean="0">
                    <a:ln>
                      <a:noFill/>
                    </a:ln>
                    <a:solidFill>
                      <a:srgbClr val="FF0000"/>
                    </a:solidFill>
                    <a:effectLst/>
                    <a:uFill>
                      <a:solidFill>
                        <a:srgbClr val="000000"/>
                      </a:solidFill>
                    </a:uFill>
                    <a:latin typeface="+mj-lt"/>
                    <a:ea typeface="+mj-ea"/>
                    <a:cs typeface="+mj-cs"/>
                    <a:sym typeface="Helvetica"/>
                  </a:rPr>
                  <a:t>1</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28" name="TextBox 27"/>
              <p:cNvSpPr txBox="1"/>
              <p:nvPr/>
            </p:nvSpPr>
            <p:spPr>
              <a:xfrm>
                <a:off x="8557717" y="3816523"/>
                <a:ext cx="27251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a:solidFill>
                      <a:srgbClr val="FF0000"/>
                    </a:solidFill>
                  </a:rPr>
                  <a:t>w</a:t>
                </a:r>
                <a:r>
                  <a:rPr kumimoji="0" lang="en-US" sz="1000" b="1" i="0" u="none" strike="noStrike" cap="none" spc="0" normalizeH="0" baseline="0" smtClean="0">
                    <a:ln>
                      <a:noFill/>
                    </a:ln>
                    <a:solidFill>
                      <a:srgbClr val="FF0000"/>
                    </a:solidFill>
                    <a:effectLst/>
                    <a:uFill>
                      <a:solidFill>
                        <a:srgbClr val="000000"/>
                      </a:solidFill>
                    </a:uFill>
                    <a:latin typeface="+mj-lt"/>
                    <a:ea typeface="+mj-ea"/>
                    <a:cs typeface="+mj-cs"/>
                    <a:sym typeface="Helvetica"/>
                  </a:rPr>
                  <a:t>2</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29" name="TextBox 28"/>
              <p:cNvSpPr txBox="1"/>
              <p:nvPr/>
            </p:nvSpPr>
            <p:spPr>
              <a:xfrm>
                <a:off x="7869145" y="3785385"/>
                <a:ext cx="546625"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a:t>h</a:t>
                </a:r>
                <a:r>
                  <a:rPr lang="en-US" sz="1000" smtClean="0"/>
                  <a:t> = </a:t>
                </a:r>
                <a:r>
                  <a:rPr lang="en-US" sz="1000" dirty="0" smtClean="0"/>
                  <a:t>-0.2</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30" name="TextBox 29"/>
              <p:cNvSpPr txBox="1"/>
              <p:nvPr/>
            </p:nvSpPr>
            <p:spPr>
              <a:xfrm>
                <a:off x="8238169" y="2897207"/>
                <a:ext cx="272512"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smtClean="0">
                    <a:solidFill>
                      <a:srgbClr val="FF0000"/>
                    </a:solidFill>
                  </a:rPr>
                  <a:t>w</a:t>
                </a:r>
                <a:r>
                  <a:rPr lang="en-US" sz="1000" dirty="0">
                    <a:solidFill>
                      <a:srgbClr val="FF0000"/>
                    </a:solidFill>
                  </a:rPr>
                  <a:t>3</a:t>
                </a:r>
                <a:endParaRPr kumimoji="0" lang="en-US" sz="1000" b="1" i="0" u="none" strike="noStrike" cap="none" spc="0" normalizeH="0" baseline="0" dirty="0">
                  <a:ln>
                    <a:noFill/>
                  </a:ln>
                  <a:solidFill>
                    <a:srgbClr val="FF0000"/>
                  </a:solidFill>
                  <a:effectLst/>
                  <a:uFill>
                    <a:solidFill>
                      <a:srgbClr val="000000"/>
                    </a:solidFill>
                  </a:uFill>
                  <a:latin typeface="+mj-lt"/>
                  <a:ea typeface="+mj-ea"/>
                  <a:cs typeface="+mj-cs"/>
                  <a:sym typeface="Helvetica"/>
                </a:endParaRPr>
              </a:p>
            </p:txBody>
          </p:sp>
          <p:sp>
            <p:nvSpPr>
              <p:cNvPr id="31" name="TextBox 30"/>
              <p:cNvSpPr txBox="1"/>
              <p:nvPr/>
            </p:nvSpPr>
            <p:spPr>
              <a:xfrm>
                <a:off x="6098706" y="1675084"/>
                <a:ext cx="126316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smtClean="0">
                    <a:ln>
                      <a:noFill/>
                    </a:ln>
                    <a:solidFill>
                      <a:srgbClr val="4E8664"/>
                    </a:solidFill>
                    <a:effectLst/>
                    <a:uFill>
                      <a:solidFill>
                        <a:srgbClr val="000000"/>
                      </a:solidFill>
                    </a:uFill>
                    <a:latin typeface="+mj-lt"/>
                    <a:ea typeface="+mj-ea"/>
                    <a:cs typeface="+mj-cs"/>
                    <a:sym typeface="Helvetica"/>
                  </a:rPr>
                  <a:t>[Target value y = 1]</a:t>
                </a:r>
                <a:endParaRPr kumimoji="0" lang="en-US" sz="1000" b="1" i="0" u="none" strike="noStrike" cap="none" spc="0" normalizeH="0" baseline="0" dirty="0">
                  <a:ln>
                    <a:noFill/>
                  </a:ln>
                  <a:solidFill>
                    <a:srgbClr val="4E8664"/>
                  </a:solidFill>
                  <a:effectLst/>
                  <a:uFill>
                    <a:solidFill>
                      <a:srgbClr val="000000"/>
                    </a:solidFill>
                  </a:uFill>
                  <a:latin typeface="+mj-lt"/>
                  <a:ea typeface="+mj-ea"/>
                  <a:cs typeface="+mj-cs"/>
                  <a:sym typeface="Helvetica"/>
                </a:endParaRPr>
              </a:p>
            </p:txBody>
          </p:sp>
          <p:cxnSp>
            <p:nvCxnSpPr>
              <p:cNvPr id="32" name="Straight Connector 31"/>
              <p:cNvCxnSpPr/>
              <p:nvPr/>
            </p:nvCxnSpPr>
            <p:spPr>
              <a:xfrm flipV="1">
                <a:off x="7352441" y="1806282"/>
                <a:ext cx="618721" cy="1593"/>
              </a:xfrm>
              <a:prstGeom prst="line">
                <a:avLst/>
              </a:prstGeom>
              <a:noFill/>
              <a:ln w="25400" cap="flat">
                <a:solidFill>
                  <a:srgbClr val="00B050">
                    <a:alpha val="35000"/>
                  </a:srgbClr>
                </a:solidFill>
                <a:prstDash val="solid"/>
                <a:round/>
                <a:tailEnd type="triangle"/>
              </a:ln>
              <a:effectLst/>
              <a:sp3d/>
            </p:spPr>
            <p:style>
              <a:lnRef idx="0">
                <a:scrgbClr r="0" g="0" b="0"/>
              </a:lnRef>
              <a:fillRef idx="0">
                <a:scrgbClr r="0" g="0" b="0"/>
              </a:fillRef>
              <a:effectRef idx="0">
                <a:scrgbClr r="0" g="0" b="0"/>
              </a:effectRef>
              <a:fontRef idx="none"/>
            </p:style>
          </p:cxnSp>
          <p:sp>
            <p:nvSpPr>
              <p:cNvPr id="33" name="TextBox 32"/>
              <p:cNvSpPr txBox="1"/>
              <p:nvPr/>
            </p:nvSpPr>
            <p:spPr>
              <a:xfrm>
                <a:off x="7809512" y="3456007"/>
                <a:ext cx="636393"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dirty="0"/>
                  <a:t>a</a:t>
                </a:r>
                <a:r>
                  <a:rPr lang="en-US" sz="1000" dirty="0" smtClean="0"/>
                  <a:t> = 0.495</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34" name="TextBox 33"/>
              <p:cNvSpPr txBox="1"/>
              <p:nvPr/>
            </p:nvSpPr>
            <p:spPr>
              <a:xfrm>
                <a:off x="8262565" y="1537706"/>
                <a:ext cx="52418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Output</a:t>
                </a:r>
                <a:b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br>
                <a:r>
                  <a:rPr kumimoji="0" lang="en-US" sz="100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value</a:t>
                </a:r>
                <a:endParaRPr kumimoji="0" lang="en-US" sz="10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grpSp>
      </p:gr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43</a:t>
            </a:fld>
            <a:endParaRPr/>
          </a:p>
        </p:txBody>
      </p:sp>
      <p:sp>
        <p:nvSpPr>
          <p:cNvPr id="307" name="How does it work?"/>
          <p:cNvSpPr txBox="1">
            <a:spLocks noGrp="1"/>
          </p:cNvSpPr>
          <p:nvPr>
            <p:ph type="title"/>
          </p:nvPr>
        </p:nvSpPr>
        <p:spPr>
          <a:xfrm>
            <a:off x="468153" y="505195"/>
            <a:ext cx="7874121" cy="455244"/>
          </a:xfrm>
          <a:prstGeom prst="rect">
            <a:avLst/>
          </a:prstGeom>
        </p:spPr>
        <p:txBody>
          <a:bodyPr/>
          <a:lstStyle/>
          <a:p>
            <a:r>
              <a:rPr lang="en-GB" dirty="0" smtClean="0"/>
              <a:t>A word about:  Learning Rate</a:t>
            </a:r>
            <a:endParaRPr dirty="0"/>
          </a:p>
        </p:txBody>
      </p:sp>
      <p:sp>
        <p:nvSpPr>
          <p:cNvPr id="4" name="Rectangle 3"/>
          <p:cNvSpPr/>
          <p:nvPr/>
        </p:nvSpPr>
        <p:spPr>
          <a:xfrm>
            <a:off x="468153" y="1089355"/>
            <a:ext cx="8437722" cy="3970318"/>
          </a:xfrm>
          <a:prstGeom prst="rect">
            <a:avLst/>
          </a:prstGeom>
        </p:spPr>
        <p:txBody>
          <a:bodyPr wrap="square" anchor="t">
            <a:spAutoFit/>
          </a:bodyPr>
          <a:lstStyle/>
          <a:p>
            <a:pPr marL="285750" indent="-285750" algn="l">
              <a:buFont typeface="Arial" charset="0"/>
              <a:buChar char="•"/>
            </a:pPr>
            <a:r>
              <a:rPr lang="en-GB" sz="1800" dirty="0" smtClean="0"/>
              <a:t>Exactly what is says!</a:t>
            </a:r>
          </a:p>
          <a:p>
            <a:pPr marL="285750" indent="-285750" algn="l">
              <a:buFont typeface="Arial" charset="0"/>
              <a:buChar char="•"/>
            </a:pPr>
            <a:endParaRPr lang="en-GB" sz="1800" dirty="0"/>
          </a:p>
          <a:p>
            <a:pPr marL="285750" indent="-285750" algn="l">
              <a:buFont typeface="Arial" charset="0"/>
              <a:buChar char="•"/>
            </a:pPr>
            <a:r>
              <a:rPr lang="en-GB" sz="1800" dirty="0" smtClean="0"/>
              <a:t>(Cats example)</a:t>
            </a:r>
          </a:p>
          <a:p>
            <a:pPr marL="285750" indent="-285750" algn="l">
              <a:buFont typeface="Arial" charset="0"/>
              <a:buChar char="•"/>
            </a:pPr>
            <a:endParaRPr lang="en-GB" sz="1800" dirty="0"/>
          </a:p>
          <a:p>
            <a:pPr marL="285750" indent="-285750" algn="l">
              <a:buFont typeface="Arial" charset="0"/>
              <a:buChar char="•"/>
            </a:pPr>
            <a:r>
              <a:rPr lang="en-GB" sz="1800" dirty="0" smtClean="0"/>
              <a:t>Can be thought of as </a:t>
            </a:r>
            <a:r>
              <a:rPr lang="en-GB" sz="1800" dirty="0" smtClean="0">
                <a:solidFill>
                  <a:srgbClr val="4E8664"/>
                </a:solidFill>
              </a:rPr>
              <a:t>“How quickly the model adapts to new information”</a:t>
            </a:r>
          </a:p>
          <a:p>
            <a:pPr marL="285750" indent="-285750" algn="l">
              <a:buFont typeface="Arial" charset="0"/>
              <a:buChar char="•"/>
            </a:pPr>
            <a:endParaRPr lang="en-GB" sz="1800" dirty="0" smtClean="0"/>
          </a:p>
          <a:p>
            <a:pPr marL="285750" indent="-285750" algn="l">
              <a:buFont typeface="Arial" charset="0"/>
              <a:buChar char="•"/>
            </a:pPr>
            <a:r>
              <a:rPr lang="en-GB" sz="1800" dirty="0" smtClean="0">
                <a:solidFill>
                  <a:srgbClr val="0070C0"/>
                </a:solidFill>
              </a:rPr>
              <a:t>High Learning rate =&gt; </a:t>
            </a:r>
            <a:r>
              <a:rPr lang="en-GB" sz="1800" dirty="0" err="1" smtClean="0">
                <a:solidFill>
                  <a:srgbClr val="0070C0"/>
                </a:solidFill>
              </a:rPr>
              <a:t>Algo</a:t>
            </a:r>
            <a:r>
              <a:rPr lang="en-GB" sz="1800" dirty="0" smtClean="0">
                <a:solidFill>
                  <a:srgbClr val="0070C0"/>
                </a:solidFill>
              </a:rPr>
              <a:t> adapts quickly  (but may jump around!)</a:t>
            </a:r>
          </a:p>
          <a:p>
            <a:pPr marL="285750" indent="-285750" algn="l">
              <a:buFont typeface="Arial" charset="0"/>
              <a:buChar char="•"/>
            </a:pPr>
            <a:endParaRPr lang="en-GB" sz="1800" dirty="0"/>
          </a:p>
          <a:p>
            <a:pPr marL="285750" indent="-285750" algn="l">
              <a:buFont typeface="Arial" charset="0"/>
              <a:buChar char="•"/>
            </a:pPr>
            <a:r>
              <a:rPr lang="en-GB" sz="1800" dirty="0" smtClean="0">
                <a:solidFill>
                  <a:schemeClr val="accent6">
                    <a:lumMod val="75000"/>
                  </a:schemeClr>
                </a:solidFill>
              </a:rPr>
              <a:t>Low </a:t>
            </a:r>
            <a:r>
              <a:rPr lang="en-GB" sz="1800" dirty="0">
                <a:solidFill>
                  <a:schemeClr val="accent6">
                    <a:lumMod val="75000"/>
                  </a:schemeClr>
                </a:solidFill>
              </a:rPr>
              <a:t>Learning </a:t>
            </a:r>
            <a:r>
              <a:rPr lang="en-GB" sz="1800" dirty="0" smtClean="0">
                <a:solidFill>
                  <a:schemeClr val="accent6">
                    <a:lumMod val="75000"/>
                  </a:schemeClr>
                </a:solidFill>
              </a:rPr>
              <a:t>rate =&gt; </a:t>
            </a:r>
            <a:r>
              <a:rPr lang="en-GB" sz="1800" dirty="0" err="1">
                <a:solidFill>
                  <a:schemeClr val="accent6">
                    <a:lumMod val="75000"/>
                  </a:schemeClr>
                </a:solidFill>
              </a:rPr>
              <a:t>Algo</a:t>
            </a:r>
            <a:r>
              <a:rPr lang="en-GB" sz="1800" dirty="0">
                <a:solidFill>
                  <a:schemeClr val="accent6">
                    <a:lumMod val="75000"/>
                  </a:schemeClr>
                </a:solidFill>
              </a:rPr>
              <a:t> </a:t>
            </a:r>
            <a:r>
              <a:rPr lang="en-GB" sz="1800" dirty="0" smtClean="0">
                <a:solidFill>
                  <a:schemeClr val="accent6">
                    <a:lumMod val="75000"/>
                  </a:schemeClr>
                </a:solidFill>
              </a:rPr>
              <a:t>adapts steadily (will take longer to train)</a:t>
            </a:r>
            <a:endParaRPr lang="en-GB" sz="1800" dirty="0">
              <a:solidFill>
                <a:schemeClr val="accent6">
                  <a:lumMod val="75000"/>
                </a:schemeClr>
              </a:solidFill>
            </a:endParaRPr>
          </a:p>
          <a:p>
            <a:pPr marL="285750" indent="-285750" algn="l">
              <a:buFont typeface="Arial" charset="0"/>
              <a:buChar char="•"/>
            </a:pPr>
            <a:endParaRPr lang="en-GB" sz="1800" dirty="0"/>
          </a:p>
          <a:p>
            <a:pPr marL="285750" indent="-285750" algn="l">
              <a:buFont typeface="Arial" charset="0"/>
              <a:buChar char="•"/>
            </a:pPr>
            <a:r>
              <a:rPr lang="en-GB" sz="1800" dirty="0" smtClean="0"/>
              <a:t>Chosen by the user (reasonable default = 0.5)</a:t>
            </a:r>
          </a:p>
          <a:p>
            <a:pPr marL="285750" indent="-285750" algn="l">
              <a:buFont typeface="Arial" charset="0"/>
              <a:buChar char="•"/>
            </a:pPr>
            <a:endParaRPr lang="en-GB" sz="1800" dirty="0" smtClean="0"/>
          </a:p>
          <a:p>
            <a:pPr marL="285750" indent="-285750" algn="l">
              <a:buFont typeface="Arial" charset="0"/>
              <a:buChar char="•"/>
            </a:pPr>
            <a:endParaRPr lang="en-GB" sz="1800" dirty="0"/>
          </a:p>
          <a:p>
            <a:pPr marL="285750" indent="-285750" algn="l">
              <a:buFont typeface="Arial" charset="0"/>
              <a:buChar char="•"/>
            </a:pPr>
            <a:endParaRPr lang="en-US" sz="1800" dirty="0"/>
          </a:p>
        </p:txBody>
      </p:sp>
    </p:spTree>
    <p:extLst>
      <p:ext uri="{BB962C8B-B14F-4D97-AF65-F5344CB8AC3E}">
        <p14:creationId xmlns:p14="http://schemas.microsoft.com/office/powerpoint/2010/main" val="6545316"/>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0" name="Image" descr="Image"/>
          <p:cNvPicPr>
            <a:picLocks noChangeAspect="1"/>
          </p:cNvPicPr>
          <p:nvPr/>
        </p:nvPicPr>
        <p:blipFill>
          <a:blip r:embed="rId2">
            <a:extLst/>
          </a:blip>
          <a:stretch>
            <a:fillRect/>
          </a:stretch>
        </p:blipFill>
        <p:spPr>
          <a:xfrm>
            <a:off x="1651075" y="929550"/>
            <a:ext cx="6056671" cy="4034524"/>
          </a:xfrm>
          <a:prstGeom prst="rect">
            <a:avLst/>
          </a:prstGeom>
          <a:ln w="25400"/>
        </p:spPr>
      </p:pic>
      <p:sp>
        <p:nvSpPr>
          <p:cNvPr id="643" name="LAB"/>
          <p:cNvSpPr txBox="1">
            <a:spLocks noGrp="1"/>
          </p:cNvSpPr>
          <p:nvPr>
            <p:ph type="title" idx="4294967295"/>
          </p:nvPr>
        </p:nvSpPr>
        <p:spPr>
          <a:xfrm>
            <a:off x="2510829" y="662781"/>
            <a:ext cx="4341417" cy="3932238"/>
          </a:xfrm>
          <a:prstGeom prst="rect">
            <a:avLst/>
          </a:prstGeom>
        </p:spPr>
        <p:txBody>
          <a:bodyPr lIns="38100" tIns="38100" rIns="38100" bIns="38100" anchor="ctr"/>
          <a:lstStyle>
            <a:lvl1pPr marL="27728" marR="27728" algn="ctr" defTabSz="914400">
              <a:lnSpc>
                <a:spcPct val="70000"/>
              </a:lnSpc>
              <a:defRPr sz="8800"/>
            </a:lvl1pPr>
          </a:lstStyle>
          <a:p>
            <a:r>
              <a:rPr dirty="0"/>
              <a:t>LAB</a:t>
            </a:r>
          </a:p>
        </p:txBody>
      </p:sp>
      <p:sp>
        <p:nvSpPr>
          <p:cNvPr id="2" name="Rectangle 1"/>
          <p:cNvSpPr/>
          <p:nvPr/>
        </p:nvSpPr>
        <p:spPr>
          <a:xfrm>
            <a:off x="1910966" y="483274"/>
            <a:ext cx="5796780" cy="446276"/>
          </a:xfrm>
          <a:prstGeom prst="rect">
            <a:avLst/>
          </a:prstGeom>
        </p:spPr>
        <p:txBody>
          <a:bodyPr wrap="none">
            <a:spAutoFit/>
          </a:bodyPr>
          <a:lstStyle/>
          <a:p>
            <a:r>
              <a:rPr lang="en-US" dirty="0">
                <a:solidFill>
                  <a:srgbClr val="FF0000"/>
                </a:solidFill>
              </a:rPr>
              <a:t>Perceptron - Back Propagation Example</a:t>
            </a:r>
          </a:p>
        </p:txBody>
      </p:sp>
    </p:spTree>
    <p:extLst>
      <p:ext uri="{BB962C8B-B14F-4D97-AF65-F5344CB8AC3E}">
        <p14:creationId xmlns:p14="http://schemas.microsoft.com/office/powerpoint/2010/main" val="1366672998"/>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45</a:t>
            </a:fld>
            <a:endParaRPr/>
          </a:p>
        </p:txBody>
      </p:sp>
      <p:sp>
        <p:nvSpPr>
          <p:cNvPr id="447" name="BACK-PROPOGATION"/>
          <p:cNvSpPr txBox="1">
            <a:spLocks noGrp="1"/>
          </p:cNvSpPr>
          <p:nvPr>
            <p:ph type="title"/>
          </p:nvPr>
        </p:nvSpPr>
        <p:spPr>
          <a:prstGeom prst="rect">
            <a:avLst/>
          </a:prstGeom>
        </p:spPr>
        <p:txBody>
          <a:bodyPr/>
          <a:lstStyle/>
          <a:p>
            <a:r>
              <a:t>BACK-PROPOGATION</a:t>
            </a:r>
          </a:p>
        </p:txBody>
      </p:sp>
      <p:sp>
        <p:nvSpPr>
          <p:cNvPr id="448" name="Pros…"/>
          <p:cNvSpPr txBox="1">
            <a:spLocks noGrp="1"/>
          </p:cNvSpPr>
          <p:nvPr>
            <p:ph type="body" sz="half" idx="1"/>
          </p:nvPr>
        </p:nvSpPr>
        <p:spPr>
          <a:xfrm>
            <a:off x="468153" y="983297"/>
            <a:ext cx="4089520" cy="4030980"/>
          </a:xfrm>
          <a:prstGeom prst="rect">
            <a:avLst/>
          </a:prstGeom>
        </p:spPr>
        <p:txBody>
          <a:bodyPr/>
          <a:lstStyle/>
          <a:p>
            <a:pPr marL="0" indent="0">
              <a:lnSpc>
                <a:spcPct val="100000"/>
              </a:lnSpc>
              <a:spcBef>
                <a:spcPts val="1200"/>
              </a:spcBef>
              <a:buSzTx/>
              <a:buFontTx/>
              <a:buNone/>
            </a:pPr>
            <a:r>
              <a:rPr dirty="0"/>
              <a:t>Pros</a:t>
            </a:r>
          </a:p>
          <a:p>
            <a:pPr>
              <a:lnSpc>
                <a:spcPct val="100000"/>
              </a:lnSpc>
              <a:spcBef>
                <a:spcPts val="1200"/>
              </a:spcBef>
            </a:pPr>
            <a:r>
              <a:rPr dirty="0"/>
              <a:t>Can approximate almost any type of function</a:t>
            </a:r>
          </a:p>
          <a:p>
            <a:pPr>
              <a:lnSpc>
                <a:spcPct val="100000"/>
              </a:lnSpc>
              <a:spcBef>
                <a:spcPts val="1200"/>
              </a:spcBef>
            </a:pPr>
            <a:r>
              <a:rPr dirty="0"/>
              <a:t>Easier to run</a:t>
            </a:r>
          </a:p>
          <a:p>
            <a:pPr>
              <a:lnSpc>
                <a:spcPct val="100000"/>
              </a:lnSpc>
              <a:spcBef>
                <a:spcPts val="1200"/>
              </a:spcBef>
            </a:pPr>
            <a:r>
              <a:rPr dirty="0"/>
              <a:t>Very topical area of machine learning (lots of investment)</a:t>
            </a:r>
          </a:p>
        </p:txBody>
      </p:sp>
      <p:sp>
        <p:nvSpPr>
          <p:cNvPr id="449" name="Cons…"/>
          <p:cNvSpPr txBox="1"/>
          <p:nvPr/>
        </p:nvSpPr>
        <p:spPr>
          <a:xfrm>
            <a:off x="4849653" y="983297"/>
            <a:ext cx="4089520" cy="40309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a:spcBef>
                <a:spcPts val="1200"/>
              </a:spcBef>
              <a:defRPr sz="2000"/>
            </a:pPr>
            <a:r>
              <a:t>Cons</a:t>
            </a:r>
          </a:p>
          <a:p>
            <a:pPr marL="186689" indent="-146050" algn="l">
              <a:spcBef>
                <a:spcPts val="1200"/>
              </a:spcBef>
              <a:buSzPct val="69000"/>
              <a:buFont typeface="Lucida Grande"/>
              <a:buChar char="‣"/>
              <a:defRPr sz="2000"/>
            </a:pPr>
            <a:r>
              <a:t>Requires many training samples to be considered good</a:t>
            </a:r>
          </a:p>
          <a:p>
            <a:pPr marL="186689" indent="-146050" algn="l">
              <a:spcBef>
                <a:spcPts val="1200"/>
              </a:spcBef>
              <a:buSzPct val="69000"/>
              <a:buFont typeface="Lucida Grande"/>
              <a:buChar char="‣"/>
              <a:defRPr sz="2000"/>
            </a:pPr>
            <a:r>
              <a:t>Hard to describe what is happening</a:t>
            </a:r>
          </a:p>
          <a:p>
            <a:pPr marL="186689" indent="-146050" algn="l">
              <a:spcBef>
                <a:spcPts val="1200"/>
              </a:spcBef>
              <a:buSzPct val="69000"/>
              <a:buFont typeface="Lucida Grande"/>
              <a:buChar char="‣"/>
              <a:defRPr sz="2000"/>
            </a:pPr>
            <a:r>
              <a:t>Requires a lot of hardware / computation power</a:t>
            </a:r>
          </a:p>
          <a:p>
            <a:pPr marL="186689" indent="-146050" algn="l">
              <a:spcBef>
                <a:spcPts val="1200"/>
              </a:spcBef>
              <a:buSzPct val="69000"/>
              <a:buFont typeface="Lucida Grande"/>
              <a:buChar char="‣"/>
              <a:defRPr sz="2000"/>
            </a:pPr>
            <a:r>
              <a:t>Slow to train</a:t>
            </a: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52"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53" name="WHY ARE NEURAL NETWORKS IN VOGUE?"/>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7100"/>
            </a:lvl1pPr>
          </a:lstStyle>
          <a:p>
            <a:r>
              <a:rPr sz="6600" dirty="0"/>
              <a:t>WHY ARE NEURAL NETWORKS IN VOGUE?</a:t>
            </a:r>
          </a:p>
        </p:txBody>
      </p:sp>
      <p:sp>
        <p:nvSpPr>
          <p:cNvPr id="454"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
        <p:nvSpPr>
          <p:cNvPr id="2" name="Rectangle 1"/>
          <p:cNvSpPr/>
          <p:nvPr/>
        </p:nvSpPr>
        <p:spPr>
          <a:xfrm>
            <a:off x="1195978" y="3841023"/>
            <a:ext cx="6790553" cy="584775"/>
          </a:xfrm>
          <a:prstGeom prst="rect">
            <a:avLst/>
          </a:prstGeom>
        </p:spPr>
        <p:txBody>
          <a:bodyPr wrap="square">
            <a:spAutoFit/>
          </a:bodyPr>
          <a:lstStyle/>
          <a:p>
            <a:r>
              <a:rPr lang="en-US" sz="3200" dirty="0" smtClean="0">
                <a:solidFill>
                  <a:srgbClr val="FFFFFF"/>
                </a:solidFill>
              </a:rPr>
              <a:t>#topical   #trending    #rage</a:t>
            </a:r>
            <a:endParaRPr lang="en-US" sz="3200" dirty="0">
              <a:solidFill>
                <a:srgbClr val="FFFFFF"/>
              </a:solidFill>
            </a:endParaRPr>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47</a:t>
            </a:fld>
            <a:endParaRPr/>
          </a:p>
        </p:txBody>
      </p:sp>
      <p:sp>
        <p:nvSpPr>
          <p:cNvPr id="461" name="DEEP LEARNING"/>
          <p:cNvSpPr txBox="1">
            <a:spLocks noGrp="1"/>
          </p:cNvSpPr>
          <p:nvPr>
            <p:ph type="title"/>
          </p:nvPr>
        </p:nvSpPr>
        <p:spPr>
          <a:prstGeom prst="rect">
            <a:avLst/>
          </a:prstGeom>
        </p:spPr>
        <p:txBody>
          <a:bodyPr/>
          <a:lstStyle/>
          <a:p>
            <a:r>
              <a:t>DEEP LEARNING</a:t>
            </a:r>
          </a:p>
        </p:txBody>
      </p:sp>
      <p:pic>
        <p:nvPicPr>
          <p:cNvPr id="462" name="Image" descr="Image"/>
          <p:cNvPicPr>
            <a:picLocks noChangeAspect="1"/>
          </p:cNvPicPr>
          <p:nvPr/>
        </p:nvPicPr>
        <p:blipFill>
          <a:blip r:embed="rId2">
            <a:extLst/>
          </a:blip>
          <a:stretch>
            <a:fillRect/>
          </a:stretch>
        </p:blipFill>
        <p:spPr>
          <a:xfrm>
            <a:off x="590455" y="1534530"/>
            <a:ext cx="3895519" cy="2921640"/>
          </a:xfrm>
          <a:prstGeom prst="rect">
            <a:avLst/>
          </a:prstGeom>
          <a:ln w="25400"/>
        </p:spPr>
      </p:pic>
      <p:sp>
        <p:nvSpPr>
          <p:cNvPr id="463" name="NavLab 1986 Carnegie Mellon - 1st self Driving Car"/>
          <p:cNvSpPr txBox="1"/>
          <p:nvPr/>
        </p:nvSpPr>
        <p:spPr>
          <a:xfrm>
            <a:off x="433536" y="960437"/>
            <a:ext cx="7240657"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NavLab 1986 Carnegie Mellon - 1st self Driving Car</a:t>
            </a:r>
          </a:p>
        </p:txBody>
      </p:sp>
      <p:sp>
        <p:nvSpPr>
          <p:cNvPr id="464" name="https://www.youtube.com/watch?v=ntIczNQKfjQ"/>
          <p:cNvSpPr txBox="1"/>
          <p:nvPr/>
        </p:nvSpPr>
        <p:spPr>
          <a:xfrm>
            <a:off x="2758737" y="4643428"/>
            <a:ext cx="4473198"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lvl1pPr>
          </a:lstStyle>
          <a:p>
            <a:r>
              <a:t>https://www.youtube.com/watch?v=ntIczNQKfjQ</a:t>
            </a:r>
          </a:p>
        </p:txBody>
      </p:sp>
      <p:pic>
        <p:nvPicPr>
          <p:cNvPr id="465" name="Screen Shot 2018-01-25 at 4.55.42 pm.png" descr="Screen Shot 2018-01-25 at 4.55.42 pm.png"/>
          <p:cNvPicPr>
            <a:picLocks noChangeAspect="1"/>
          </p:cNvPicPr>
          <p:nvPr/>
        </p:nvPicPr>
        <p:blipFill>
          <a:blip r:embed="rId3">
            <a:extLst/>
          </a:blip>
          <a:stretch>
            <a:fillRect/>
          </a:stretch>
        </p:blipFill>
        <p:spPr>
          <a:xfrm>
            <a:off x="4550789" y="1534530"/>
            <a:ext cx="4086256" cy="2921640"/>
          </a:xfrm>
          <a:prstGeom prst="rect">
            <a:avLst/>
          </a:prstGeom>
          <a:ln w="25400"/>
        </p:spPr>
      </p:pic>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7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7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48</a:t>
            </a:fld>
            <a:endParaRPr/>
          </a:p>
        </p:txBody>
      </p:sp>
      <p:sp>
        <p:nvSpPr>
          <p:cNvPr id="472" name="DEEP LEARNING"/>
          <p:cNvSpPr txBox="1">
            <a:spLocks noGrp="1"/>
          </p:cNvSpPr>
          <p:nvPr>
            <p:ph type="title"/>
          </p:nvPr>
        </p:nvSpPr>
        <p:spPr>
          <a:prstGeom prst="rect">
            <a:avLst/>
          </a:prstGeom>
        </p:spPr>
        <p:txBody>
          <a:bodyPr/>
          <a:lstStyle/>
          <a:p>
            <a:r>
              <a:t>DEEP LEARNING</a:t>
            </a:r>
          </a:p>
        </p:txBody>
      </p:sp>
      <p:sp>
        <p:nvSpPr>
          <p:cNvPr id="473" name="Uber Self Driving Car"/>
          <p:cNvSpPr txBox="1"/>
          <p:nvPr/>
        </p:nvSpPr>
        <p:spPr>
          <a:xfrm>
            <a:off x="433536" y="960437"/>
            <a:ext cx="3133428"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Uber Self Driving Car</a:t>
            </a:r>
          </a:p>
        </p:txBody>
      </p:sp>
      <p:pic>
        <p:nvPicPr>
          <p:cNvPr id="474" name="Image" descr="Image"/>
          <p:cNvPicPr>
            <a:picLocks noChangeAspect="1"/>
          </p:cNvPicPr>
          <p:nvPr/>
        </p:nvPicPr>
        <p:blipFill>
          <a:blip r:embed="rId2">
            <a:extLst/>
          </a:blip>
          <a:stretch>
            <a:fillRect/>
          </a:stretch>
        </p:blipFill>
        <p:spPr>
          <a:xfrm>
            <a:off x="2407976" y="1664586"/>
            <a:ext cx="5174721" cy="2835718"/>
          </a:xfrm>
          <a:prstGeom prst="rect">
            <a:avLst/>
          </a:prstGeom>
          <a:ln w="25400"/>
        </p:spPr>
      </p:pic>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7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7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7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8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49</a:t>
            </a:fld>
            <a:endParaRPr/>
          </a:p>
        </p:txBody>
      </p:sp>
      <p:sp>
        <p:nvSpPr>
          <p:cNvPr id="481" name="DEEP LEARNING"/>
          <p:cNvSpPr txBox="1">
            <a:spLocks noGrp="1"/>
          </p:cNvSpPr>
          <p:nvPr>
            <p:ph type="title"/>
          </p:nvPr>
        </p:nvSpPr>
        <p:spPr>
          <a:prstGeom prst="rect">
            <a:avLst/>
          </a:prstGeom>
        </p:spPr>
        <p:txBody>
          <a:bodyPr/>
          <a:lstStyle/>
          <a:p>
            <a:r>
              <a:t>DEEP LEARNING</a:t>
            </a:r>
          </a:p>
        </p:txBody>
      </p:sp>
      <p:sp>
        <p:nvSpPr>
          <p:cNvPr id="482" name="Tesla Model 3"/>
          <p:cNvSpPr txBox="1"/>
          <p:nvPr/>
        </p:nvSpPr>
        <p:spPr>
          <a:xfrm>
            <a:off x="433536" y="960437"/>
            <a:ext cx="208939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Tesla Model 3</a:t>
            </a:r>
          </a:p>
        </p:txBody>
      </p:sp>
      <p:pic>
        <p:nvPicPr>
          <p:cNvPr id="484" name="Image" descr="Image"/>
          <p:cNvPicPr>
            <a:picLocks noChangeAspect="1"/>
          </p:cNvPicPr>
          <p:nvPr/>
        </p:nvPicPr>
        <p:blipFill>
          <a:blip r:embed="rId2">
            <a:extLst/>
          </a:blip>
          <a:stretch>
            <a:fillRect/>
          </a:stretch>
        </p:blipFill>
        <p:spPr>
          <a:xfrm>
            <a:off x="2156145" y="1673684"/>
            <a:ext cx="5430876" cy="2526867"/>
          </a:xfrm>
          <a:prstGeom prst="rect">
            <a:avLst/>
          </a:prstGeom>
          <a:ln w="25400"/>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5"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graphicFrame>
        <p:nvGraphicFramePr>
          <p:cNvPr id="5" name="Table 4"/>
          <p:cNvGraphicFramePr>
            <a:graphicFrameLocks noGrp="1"/>
          </p:cNvGraphicFramePr>
          <p:nvPr>
            <p:extLst>
              <p:ext uri="{D42A27DB-BD31-4B8C-83A1-F6EECF244321}">
                <p14:modId xmlns:p14="http://schemas.microsoft.com/office/powerpoint/2010/main" val="619101644"/>
              </p:ext>
            </p:extLst>
          </p:nvPr>
        </p:nvGraphicFramePr>
        <p:xfrm>
          <a:off x="457200" y="1049880"/>
          <a:ext cx="8448675" cy="3600780"/>
        </p:xfrm>
        <a:graphic>
          <a:graphicData uri="http://schemas.openxmlformats.org/drawingml/2006/table">
            <a:tbl>
              <a:tblPr/>
              <a:tblGrid>
                <a:gridCol w="1660756"/>
                <a:gridCol w="1148039"/>
                <a:gridCol w="969702"/>
                <a:gridCol w="4670178"/>
              </a:tblGrid>
              <a:tr h="240052">
                <a:tc>
                  <a:txBody>
                    <a:bodyPr/>
                    <a:lstStyle/>
                    <a:p>
                      <a:pPr algn="l" fontAlgn="b"/>
                      <a:r>
                        <a:rPr lang="en-US" sz="1200" b="1" i="0" u="none" strike="noStrike" dirty="0">
                          <a:solidFill>
                            <a:srgbClr val="FFFFFF"/>
                          </a:solidFill>
                          <a:effectLst/>
                          <a:latin typeface="Calibri" charset="0"/>
                        </a:rPr>
                        <a:t>Presenter</a:t>
                      </a:r>
                    </a:p>
                  </a:txBody>
                  <a:tcPr marL="12700" marR="12700" marT="1270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l" fontAlgn="b"/>
                      <a:r>
                        <a:rPr lang="en-US" sz="1200" b="1" i="0" u="none" strike="noStrike">
                          <a:solidFill>
                            <a:srgbClr val="FFFFFF"/>
                          </a:solidFill>
                          <a:effectLst/>
                          <a:latin typeface="Calibri" charset="0"/>
                        </a:rPr>
                        <a:t>Day</a:t>
                      </a:r>
                    </a:p>
                  </a:txBody>
                  <a:tcPr marL="12700" marR="12700" marT="1270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l" fontAlgn="b"/>
                      <a:r>
                        <a:rPr lang="en-US" sz="1200" b="1" i="0" u="none" strike="noStrike">
                          <a:solidFill>
                            <a:srgbClr val="FFFFFF"/>
                          </a:solidFill>
                          <a:effectLst/>
                          <a:latin typeface="Calibri" charset="0"/>
                        </a:rPr>
                        <a:t>Timeslot</a:t>
                      </a:r>
                    </a:p>
                  </a:txBody>
                  <a:tcPr marL="12700" marR="12700" marT="1270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l" fontAlgn="b"/>
                      <a:r>
                        <a:rPr lang="en-US" sz="1200" b="1" i="0" u="none" strike="noStrike">
                          <a:solidFill>
                            <a:srgbClr val="FFFFFF"/>
                          </a:solidFill>
                          <a:effectLst/>
                          <a:latin typeface="Calibri" charset="0"/>
                        </a:rPr>
                        <a:t>Title</a:t>
                      </a:r>
                    </a:p>
                  </a:txBody>
                  <a:tcPr marL="12700" marR="12700" marT="1270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5B9BD5"/>
                    </a:solidFill>
                  </a:tcPr>
                </a:tc>
              </a:tr>
              <a:tr h="240052">
                <a:tc>
                  <a:txBody>
                    <a:bodyPr/>
                    <a:lstStyle/>
                    <a:p>
                      <a:pPr algn="l" fontAlgn="b"/>
                      <a:r>
                        <a:rPr lang="en-US" sz="1200" b="0" i="0" u="none" strike="noStrike" dirty="0" smtClean="0">
                          <a:solidFill>
                            <a:srgbClr val="000000"/>
                          </a:solidFill>
                          <a:effectLst/>
                          <a:latin typeface="Calibri" charset="0"/>
                        </a:rPr>
                        <a:t> Suren </a:t>
                      </a:r>
                      <a:r>
                        <a:rPr lang="en-US" sz="1200" b="0" i="0" u="none" strike="noStrike" dirty="0">
                          <a:solidFill>
                            <a:srgbClr val="000000"/>
                          </a:solidFill>
                          <a:effectLst/>
                          <a:latin typeface="Calibri" charset="0"/>
                        </a:rPr>
                        <a:t>Chandrasekera</a:t>
                      </a:r>
                    </a:p>
                  </a:txBody>
                  <a:tcPr marL="12700" marR="12700" marT="1270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fontAlgn="b"/>
                      <a:r>
                        <a:rPr lang="en-US" sz="1200" b="0" i="0" u="none" strike="noStrike">
                          <a:solidFill>
                            <a:srgbClr val="000000"/>
                          </a:solidFill>
                          <a:effectLst/>
                          <a:latin typeface="Calibri" charset="0"/>
                        </a:rPr>
                        <a:t>Monday</a:t>
                      </a:r>
                    </a:p>
                  </a:txBody>
                  <a:tcPr marL="12700" marR="12700" marT="1270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r" fontAlgn="b"/>
                      <a:r>
                        <a:rPr lang="is-IS" sz="1200" b="0" i="0" u="none" strike="noStrike">
                          <a:solidFill>
                            <a:srgbClr val="000000"/>
                          </a:solidFill>
                          <a:effectLst/>
                          <a:latin typeface="Calibri" charset="0"/>
                        </a:rPr>
                        <a:t>18:00</a:t>
                      </a:r>
                    </a:p>
                  </a:txBody>
                  <a:tcPr marL="12700" marR="12700" marT="1270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fontAlgn="b"/>
                      <a:endParaRPr lang="en-US" sz="1200" b="0" i="0" u="none" strike="noStrike" dirty="0">
                        <a:solidFill>
                          <a:srgbClr val="000000"/>
                        </a:solidFill>
                        <a:effectLst/>
                        <a:latin typeface="Calibri" charset="0"/>
                      </a:endParaRPr>
                    </a:p>
                  </a:txBody>
                  <a:tcPr marL="12700" marR="12700" marT="1270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r>
              <a:tr h="240052">
                <a:tc>
                  <a:txBody>
                    <a:bodyPr/>
                    <a:lstStyle/>
                    <a:p>
                      <a:pPr algn="l" fontAlgn="b"/>
                      <a:r>
                        <a:rPr lang="en-US" sz="1200" b="0" i="0" u="none" strike="noStrike" dirty="0" smtClean="0">
                          <a:solidFill>
                            <a:srgbClr val="000000"/>
                          </a:solidFill>
                          <a:effectLst/>
                          <a:latin typeface="Calibri" charset="0"/>
                        </a:rPr>
                        <a:t> Jon </a:t>
                      </a:r>
                      <a:r>
                        <a:rPr lang="en-US" sz="1200" b="0" i="0" u="none" strike="noStrike" dirty="0">
                          <a:solidFill>
                            <a:srgbClr val="000000"/>
                          </a:solidFill>
                          <a:effectLst/>
                          <a:latin typeface="Calibri" charset="0"/>
                        </a:rPr>
                        <a:t>Workman</a:t>
                      </a:r>
                    </a:p>
                  </a:txBody>
                  <a:tcPr marL="12700" marR="12700" marT="1270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fontAlgn="b"/>
                      <a:r>
                        <a:rPr lang="en-US" sz="1200" b="0" i="0" u="none" strike="noStrike">
                          <a:solidFill>
                            <a:srgbClr val="000000"/>
                          </a:solidFill>
                          <a:effectLst/>
                          <a:latin typeface="Calibri" charset="0"/>
                        </a:rPr>
                        <a:t>Monday</a:t>
                      </a:r>
                    </a:p>
                  </a:txBody>
                  <a:tcPr marL="12700" marR="12700" marT="1270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r" fontAlgn="b"/>
                      <a:r>
                        <a:rPr lang="en-US" sz="1200" b="0" i="0" u="none" strike="noStrike">
                          <a:solidFill>
                            <a:srgbClr val="000000"/>
                          </a:solidFill>
                          <a:effectLst/>
                          <a:latin typeface="Calibri" charset="0"/>
                        </a:rPr>
                        <a:t>18:30</a:t>
                      </a:r>
                    </a:p>
                  </a:txBody>
                  <a:tcPr marL="12700" marR="12700" marT="1270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fontAlgn="b"/>
                      <a:endParaRPr lang="en-US" sz="1200" b="0" i="0" u="none" strike="noStrike" dirty="0">
                        <a:solidFill>
                          <a:srgbClr val="000000"/>
                        </a:solidFill>
                        <a:effectLst/>
                        <a:latin typeface="Calibri" charset="0"/>
                      </a:endParaRPr>
                    </a:p>
                  </a:txBody>
                  <a:tcPr marL="12700" marR="12700" marT="1270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r>
              <a:tr h="240052">
                <a:tc>
                  <a:txBody>
                    <a:bodyPr/>
                    <a:lstStyle/>
                    <a:p>
                      <a:pPr algn="l" fontAlgn="b"/>
                      <a:r>
                        <a:rPr lang="en-US" sz="1200" b="0" i="0" u="none" strike="noStrike" dirty="0" smtClean="0">
                          <a:solidFill>
                            <a:srgbClr val="000000"/>
                          </a:solidFill>
                          <a:effectLst/>
                          <a:latin typeface="Calibri" charset="0"/>
                        </a:rPr>
                        <a:t> Andrew </a:t>
                      </a:r>
                      <a:r>
                        <a:rPr lang="en-US" sz="1200" b="0" i="0" u="none" strike="noStrike" dirty="0">
                          <a:solidFill>
                            <a:srgbClr val="000000"/>
                          </a:solidFill>
                          <a:effectLst/>
                          <a:latin typeface="Calibri" charset="0"/>
                        </a:rPr>
                        <a:t>Ren</a:t>
                      </a:r>
                    </a:p>
                  </a:txBody>
                  <a:tcPr marL="12700" marR="12700" marT="1270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fontAlgn="b"/>
                      <a:r>
                        <a:rPr lang="en-US" sz="1200" b="0" i="0" u="none" strike="noStrike">
                          <a:solidFill>
                            <a:srgbClr val="000000"/>
                          </a:solidFill>
                          <a:effectLst/>
                          <a:latin typeface="Calibri" charset="0"/>
                        </a:rPr>
                        <a:t>Monday</a:t>
                      </a:r>
                    </a:p>
                  </a:txBody>
                  <a:tcPr marL="12700" marR="12700" marT="1270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r" fontAlgn="b"/>
                      <a:r>
                        <a:rPr lang="is-IS" sz="1200" b="0" i="0" u="none" strike="noStrike">
                          <a:solidFill>
                            <a:srgbClr val="000000"/>
                          </a:solidFill>
                          <a:effectLst/>
                          <a:latin typeface="Calibri" charset="0"/>
                        </a:rPr>
                        <a:t>19:00</a:t>
                      </a:r>
                    </a:p>
                  </a:txBody>
                  <a:tcPr marL="12700" marR="12700" marT="1270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fontAlgn="b"/>
                      <a:endParaRPr lang="en-US" sz="1200" b="0" i="0" u="none" strike="noStrike" dirty="0">
                        <a:solidFill>
                          <a:srgbClr val="000000"/>
                        </a:solidFill>
                        <a:effectLst/>
                        <a:latin typeface="Calibri" charset="0"/>
                      </a:endParaRPr>
                    </a:p>
                  </a:txBody>
                  <a:tcPr marL="12700" marR="12700" marT="1270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r>
              <a:tr h="240052">
                <a:tc>
                  <a:txBody>
                    <a:bodyPr/>
                    <a:lstStyle/>
                    <a:p>
                      <a:pPr algn="l" fontAlgn="b"/>
                      <a:r>
                        <a:rPr lang="en-US" sz="1200" b="0" i="0" u="none" strike="noStrike" dirty="0" smtClean="0">
                          <a:solidFill>
                            <a:srgbClr val="000000"/>
                          </a:solidFill>
                          <a:effectLst/>
                          <a:latin typeface="Calibri" charset="0"/>
                        </a:rPr>
                        <a:t> Mai </a:t>
                      </a:r>
                      <a:r>
                        <a:rPr lang="en-US" sz="1200" b="0" i="0" u="none" strike="noStrike" dirty="0">
                          <a:solidFill>
                            <a:srgbClr val="000000"/>
                          </a:solidFill>
                          <a:effectLst/>
                          <a:latin typeface="Calibri" charset="0"/>
                        </a:rPr>
                        <a:t>Anh Ly</a:t>
                      </a:r>
                    </a:p>
                  </a:txBody>
                  <a:tcPr marL="12700" marR="12700" marT="1270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fontAlgn="b"/>
                      <a:r>
                        <a:rPr lang="en-US" sz="1200" b="0" i="0" u="none" strike="noStrike">
                          <a:solidFill>
                            <a:srgbClr val="000000"/>
                          </a:solidFill>
                          <a:effectLst/>
                          <a:latin typeface="Calibri" charset="0"/>
                        </a:rPr>
                        <a:t>Monday</a:t>
                      </a:r>
                    </a:p>
                  </a:txBody>
                  <a:tcPr marL="12700" marR="12700" marT="1270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r" fontAlgn="b"/>
                      <a:r>
                        <a:rPr lang="is-IS" sz="1200" b="0" i="0" u="none" strike="noStrike" dirty="0">
                          <a:solidFill>
                            <a:srgbClr val="000000"/>
                          </a:solidFill>
                          <a:effectLst/>
                          <a:latin typeface="Calibri" charset="0"/>
                        </a:rPr>
                        <a:t>19:30</a:t>
                      </a:r>
                    </a:p>
                  </a:txBody>
                  <a:tcPr marL="12700" marR="12700" marT="1270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fontAlgn="b"/>
                      <a:endParaRPr lang="en-US" sz="1200" b="0" i="0" u="none" strike="noStrike">
                        <a:solidFill>
                          <a:srgbClr val="000000"/>
                        </a:solidFill>
                        <a:effectLst/>
                        <a:latin typeface="Calibri" charset="0"/>
                      </a:endParaRPr>
                    </a:p>
                  </a:txBody>
                  <a:tcPr marL="12700" marR="12700" marT="1270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r>
              <a:tr h="240052">
                <a:tc>
                  <a:txBody>
                    <a:bodyPr/>
                    <a:lstStyle/>
                    <a:p>
                      <a:pPr algn="l" fontAlgn="b"/>
                      <a:r>
                        <a:rPr lang="en-US" sz="1200" b="0" i="0" u="none" strike="noStrike" dirty="0" smtClean="0">
                          <a:solidFill>
                            <a:srgbClr val="000000"/>
                          </a:solidFill>
                          <a:effectLst/>
                          <a:latin typeface="Calibri" charset="0"/>
                        </a:rPr>
                        <a:t> Swernim </a:t>
                      </a:r>
                      <a:r>
                        <a:rPr lang="en-US" sz="1200" b="0" i="0" u="none" strike="noStrike" dirty="0">
                          <a:solidFill>
                            <a:srgbClr val="000000"/>
                          </a:solidFill>
                          <a:effectLst/>
                          <a:latin typeface="Calibri" charset="0"/>
                        </a:rPr>
                        <a:t>Bhardwaj</a:t>
                      </a:r>
                    </a:p>
                  </a:txBody>
                  <a:tcPr marL="12700" marR="12700" marT="1270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fontAlgn="b"/>
                      <a:r>
                        <a:rPr lang="en-US" sz="1200" b="0" i="0" u="none" strike="noStrike">
                          <a:solidFill>
                            <a:srgbClr val="000000"/>
                          </a:solidFill>
                          <a:effectLst/>
                          <a:latin typeface="Calibri" charset="0"/>
                        </a:rPr>
                        <a:t>Monday</a:t>
                      </a:r>
                    </a:p>
                  </a:txBody>
                  <a:tcPr marL="12700" marR="12700" marT="1270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r" fontAlgn="b"/>
                      <a:r>
                        <a:rPr lang="is-IS" sz="1200" b="0" i="0" u="none" strike="noStrike">
                          <a:solidFill>
                            <a:srgbClr val="000000"/>
                          </a:solidFill>
                          <a:effectLst/>
                          <a:latin typeface="Calibri" charset="0"/>
                        </a:rPr>
                        <a:t>20:30</a:t>
                      </a:r>
                    </a:p>
                  </a:txBody>
                  <a:tcPr marL="12700" marR="12700" marT="1270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fontAlgn="b"/>
                      <a:endParaRPr lang="en-US" sz="1200" b="0" i="0" u="none" strike="noStrike" dirty="0">
                        <a:solidFill>
                          <a:srgbClr val="000000"/>
                        </a:solidFill>
                        <a:effectLst/>
                        <a:latin typeface="Calibri" charset="0"/>
                      </a:endParaRPr>
                    </a:p>
                  </a:txBody>
                  <a:tcPr marL="12700" marR="12700" marT="1270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r>
              <a:tr h="240052">
                <a:tc>
                  <a:txBody>
                    <a:bodyPr/>
                    <a:lstStyle/>
                    <a:p>
                      <a:pPr algn="l" fontAlgn="b"/>
                      <a:r>
                        <a:rPr lang="en-US" sz="1200" b="0" i="0" u="none" strike="noStrike" dirty="0" smtClean="0">
                          <a:solidFill>
                            <a:srgbClr val="000000"/>
                          </a:solidFill>
                          <a:effectLst/>
                          <a:latin typeface="Calibri" charset="0"/>
                        </a:rPr>
                        <a:t> Ricardo </a:t>
                      </a:r>
                      <a:r>
                        <a:rPr lang="en-US" sz="1200" b="0" i="0" u="none" strike="noStrike" dirty="0">
                          <a:solidFill>
                            <a:srgbClr val="000000"/>
                          </a:solidFill>
                          <a:effectLst/>
                          <a:latin typeface="Calibri" charset="0"/>
                        </a:rPr>
                        <a:t>Valencia</a:t>
                      </a:r>
                    </a:p>
                  </a:txBody>
                  <a:tcPr marL="12700" marR="12700" marT="1270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DEBF7"/>
                    </a:solidFill>
                  </a:tcPr>
                </a:tc>
                <a:tc>
                  <a:txBody>
                    <a:bodyPr/>
                    <a:lstStyle/>
                    <a:p>
                      <a:pPr algn="l" fontAlgn="b"/>
                      <a:r>
                        <a:rPr lang="en-US" sz="1200" b="0" i="0" u="none" strike="noStrike">
                          <a:solidFill>
                            <a:srgbClr val="000000"/>
                          </a:solidFill>
                          <a:effectLst/>
                          <a:latin typeface="Calibri" charset="0"/>
                        </a:rPr>
                        <a:t>Monday</a:t>
                      </a:r>
                    </a:p>
                  </a:txBody>
                  <a:tcPr marL="12700" marR="12700" marT="1270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DEBF7"/>
                    </a:solidFill>
                  </a:tcPr>
                </a:tc>
                <a:tc>
                  <a:txBody>
                    <a:bodyPr/>
                    <a:lstStyle/>
                    <a:p>
                      <a:pPr algn="r" fontAlgn="b"/>
                      <a:r>
                        <a:rPr lang="is-IS" sz="1200" b="0" i="0" u="none" strike="noStrike">
                          <a:solidFill>
                            <a:srgbClr val="000000"/>
                          </a:solidFill>
                          <a:effectLst/>
                          <a:latin typeface="Calibri" charset="0"/>
                        </a:rPr>
                        <a:t>20:30</a:t>
                      </a:r>
                    </a:p>
                  </a:txBody>
                  <a:tcPr marL="12700" marR="12700" marT="1270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DEBF7"/>
                    </a:solidFill>
                  </a:tcPr>
                </a:tc>
                <a:tc>
                  <a:txBody>
                    <a:bodyPr/>
                    <a:lstStyle/>
                    <a:p>
                      <a:pPr algn="l" fontAlgn="b"/>
                      <a:endParaRPr lang="en-US" sz="1200" b="0" i="0" u="none" strike="noStrike">
                        <a:solidFill>
                          <a:srgbClr val="000000"/>
                        </a:solidFill>
                        <a:effectLst/>
                        <a:latin typeface="Calibri" charset="0"/>
                      </a:endParaRPr>
                    </a:p>
                  </a:txBody>
                  <a:tcPr marL="12700" marR="12700" marT="1270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DDEBF7"/>
                    </a:solidFill>
                  </a:tcPr>
                </a:tc>
              </a:tr>
              <a:tr h="240052">
                <a:tc>
                  <a:txBody>
                    <a:bodyPr/>
                    <a:lstStyle/>
                    <a:p>
                      <a:pPr algn="l" fontAlgn="b"/>
                      <a:endParaRPr lang="en-US" sz="1200" b="0" i="0" u="none" strike="noStrike" dirty="0">
                        <a:solidFill>
                          <a:srgbClr val="000000"/>
                        </a:solidFill>
                        <a:effectLst/>
                        <a:latin typeface="Calibri" charset="0"/>
                      </a:endParaRPr>
                    </a:p>
                  </a:txBody>
                  <a:tcPr marL="12700" marR="12700" marT="12700" marB="0" anchor="b">
                    <a:lnL>
                      <a:noFill/>
                    </a:lnL>
                    <a:lnR>
                      <a:noFill/>
                    </a:lnR>
                    <a:lnT>
                      <a:noFill/>
                    </a:lnT>
                    <a:lnB w="6350" cap="flat" cmpd="sng" algn="ctr">
                      <a:solidFill>
                        <a:srgbClr val="A9D08E"/>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charset="0"/>
                      </a:endParaRPr>
                    </a:p>
                  </a:txBody>
                  <a:tcPr marL="12700" marR="12700" marT="12700" marB="0" anchor="b">
                    <a:lnL>
                      <a:noFill/>
                    </a:lnL>
                    <a:lnR>
                      <a:noFill/>
                    </a:lnR>
                    <a:lnT>
                      <a:noFill/>
                    </a:lnT>
                    <a:lnB w="6350" cap="flat" cmpd="sng" algn="ctr">
                      <a:solidFill>
                        <a:srgbClr val="A9D08E"/>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charset="0"/>
                      </a:endParaRPr>
                    </a:p>
                  </a:txBody>
                  <a:tcPr marL="12700" marR="12700" marT="12700" marB="0" anchor="b">
                    <a:lnL>
                      <a:noFill/>
                    </a:lnL>
                    <a:lnR>
                      <a:noFill/>
                    </a:lnR>
                    <a:lnT>
                      <a:noFill/>
                    </a:lnT>
                    <a:lnB w="6350" cap="flat" cmpd="sng" algn="ctr">
                      <a:solidFill>
                        <a:srgbClr val="A9D08E"/>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charset="0"/>
                      </a:endParaRPr>
                    </a:p>
                  </a:txBody>
                  <a:tcPr marL="12700" marR="12700" marT="12700" marB="0" anchor="b">
                    <a:lnL>
                      <a:noFill/>
                    </a:lnL>
                    <a:lnR>
                      <a:noFill/>
                    </a:lnR>
                    <a:lnT>
                      <a:noFill/>
                    </a:lnT>
                    <a:lnB w="6350" cap="flat" cmpd="sng" algn="ctr">
                      <a:solidFill>
                        <a:srgbClr val="A9D08E"/>
                      </a:solidFill>
                      <a:prstDash val="solid"/>
                      <a:round/>
                      <a:headEnd type="none" w="med" len="med"/>
                      <a:tailEnd type="none" w="med" len="med"/>
                    </a:lnB>
                  </a:tcPr>
                </a:tc>
              </a:tr>
              <a:tr h="240052">
                <a:tc>
                  <a:txBody>
                    <a:bodyPr/>
                    <a:lstStyle/>
                    <a:p>
                      <a:pPr algn="l" fontAlgn="b"/>
                      <a:r>
                        <a:rPr lang="en-US" sz="1200" b="1" i="0" u="none" strike="noStrike" dirty="0">
                          <a:solidFill>
                            <a:srgbClr val="FFFFFF"/>
                          </a:solidFill>
                          <a:effectLst/>
                          <a:latin typeface="Calibri" charset="0"/>
                        </a:rPr>
                        <a:t>Presenter</a:t>
                      </a:r>
                    </a:p>
                  </a:txBody>
                  <a:tcPr marL="12700" marR="12700" marT="1270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b"/>
                      <a:r>
                        <a:rPr lang="en-US" sz="1200" b="1" i="0" u="none" strike="noStrike">
                          <a:solidFill>
                            <a:srgbClr val="FFFFFF"/>
                          </a:solidFill>
                          <a:effectLst/>
                          <a:latin typeface="Calibri" charset="0"/>
                        </a:rPr>
                        <a:t>Day</a:t>
                      </a:r>
                    </a:p>
                  </a:txBody>
                  <a:tcPr marL="12700" marR="12700" marT="1270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b"/>
                      <a:r>
                        <a:rPr lang="en-US" sz="1200" b="1" i="0" u="none" strike="noStrike">
                          <a:solidFill>
                            <a:srgbClr val="FFFFFF"/>
                          </a:solidFill>
                          <a:effectLst/>
                          <a:latin typeface="Calibri" charset="0"/>
                        </a:rPr>
                        <a:t>Timeslot</a:t>
                      </a:r>
                    </a:p>
                  </a:txBody>
                  <a:tcPr marL="12700" marR="12700" marT="1270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b"/>
                      <a:r>
                        <a:rPr lang="en-US" sz="1200" b="1" i="0" u="none" strike="noStrike">
                          <a:solidFill>
                            <a:srgbClr val="FFFFFF"/>
                          </a:solidFill>
                          <a:effectLst/>
                          <a:latin typeface="Calibri" charset="0"/>
                        </a:rPr>
                        <a:t>Title</a:t>
                      </a:r>
                    </a:p>
                  </a:txBody>
                  <a:tcPr marL="12700" marR="12700" marT="1270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r>
              <a:tr h="240052">
                <a:tc>
                  <a:txBody>
                    <a:bodyPr/>
                    <a:lstStyle/>
                    <a:p>
                      <a:pPr algn="l" fontAlgn="b"/>
                      <a:r>
                        <a:rPr lang="en-US" sz="1200" b="0" i="0" u="none" strike="noStrike" dirty="0" smtClean="0">
                          <a:solidFill>
                            <a:srgbClr val="000000"/>
                          </a:solidFill>
                          <a:effectLst/>
                          <a:latin typeface="Calibri" charset="0"/>
                        </a:rPr>
                        <a:t> Evan </a:t>
                      </a:r>
                      <a:r>
                        <a:rPr lang="en-US" sz="1200" b="0" i="0" u="none" strike="noStrike" dirty="0">
                          <a:solidFill>
                            <a:srgbClr val="000000"/>
                          </a:solidFill>
                          <a:effectLst/>
                          <a:latin typeface="Calibri" charset="0"/>
                        </a:rPr>
                        <a:t>Wong</a:t>
                      </a:r>
                    </a:p>
                  </a:txBody>
                  <a:tcPr marL="12700" marR="12700" marT="1270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en-US" sz="1200" b="0" i="0" u="none" strike="noStrike">
                          <a:solidFill>
                            <a:srgbClr val="000000"/>
                          </a:solidFill>
                          <a:effectLst/>
                          <a:latin typeface="Calibri" charset="0"/>
                        </a:rPr>
                        <a:t>Wednesday</a:t>
                      </a:r>
                    </a:p>
                  </a:txBody>
                  <a:tcPr marL="12700" marR="12700" marT="1270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b"/>
                      <a:r>
                        <a:rPr lang="is-IS" sz="1200" b="0" i="0" u="none" strike="noStrike">
                          <a:solidFill>
                            <a:srgbClr val="000000"/>
                          </a:solidFill>
                          <a:effectLst/>
                          <a:latin typeface="Calibri" charset="0"/>
                        </a:rPr>
                        <a:t>18:00</a:t>
                      </a:r>
                    </a:p>
                  </a:txBody>
                  <a:tcPr marL="12700" marR="12700" marT="1270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endParaRPr lang="en-US" sz="1200" b="0" i="0" u="none" strike="noStrike">
                        <a:solidFill>
                          <a:srgbClr val="000000"/>
                        </a:solidFill>
                        <a:effectLst/>
                        <a:latin typeface="Calibri" charset="0"/>
                      </a:endParaRPr>
                    </a:p>
                  </a:txBody>
                  <a:tcPr marL="12700" marR="12700" marT="1270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r>
              <a:tr h="240052">
                <a:tc>
                  <a:txBody>
                    <a:bodyPr/>
                    <a:lstStyle/>
                    <a:p>
                      <a:pPr algn="l" fontAlgn="b"/>
                      <a:r>
                        <a:rPr lang="en-US" sz="1200" b="0" i="0" u="none" strike="noStrike" dirty="0" smtClean="0">
                          <a:solidFill>
                            <a:srgbClr val="000000"/>
                          </a:solidFill>
                          <a:effectLst/>
                          <a:latin typeface="Calibri" charset="0"/>
                        </a:rPr>
                        <a:t> John </a:t>
                      </a:r>
                      <a:r>
                        <a:rPr lang="en-US" sz="1200" b="0" i="0" u="none" strike="noStrike" dirty="0">
                          <a:solidFill>
                            <a:srgbClr val="000000"/>
                          </a:solidFill>
                          <a:effectLst/>
                          <a:latin typeface="Calibri" charset="0"/>
                        </a:rPr>
                        <a:t>Niyonsaba</a:t>
                      </a:r>
                    </a:p>
                  </a:txBody>
                  <a:tcPr marL="12700" marR="12700" marT="1270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C6E0B4"/>
                    </a:solidFill>
                  </a:tcPr>
                </a:tc>
                <a:tc>
                  <a:txBody>
                    <a:bodyPr/>
                    <a:lstStyle/>
                    <a:p>
                      <a:pPr algn="l" fontAlgn="b"/>
                      <a:r>
                        <a:rPr lang="en-US" sz="1200" b="0" i="0" u="none" strike="noStrike">
                          <a:solidFill>
                            <a:srgbClr val="000000"/>
                          </a:solidFill>
                          <a:effectLst/>
                          <a:latin typeface="Calibri" charset="0"/>
                        </a:rPr>
                        <a:t>Wednesday</a:t>
                      </a:r>
                    </a:p>
                  </a:txBody>
                  <a:tcPr marL="12700" marR="12700" marT="1270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C6E0B4"/>
                    </a:solidFill>
                  </a:tcPr>
                </a:tc>
                <a:tc>
                  <a:txBody>
                    <a:bodyPr/>
                    <a:lstStyle/>
                    <a:p>
                      <a:pPr algn="r" fontAlgn="b"/>
                      <a:r>
                        <a:rPr lang="en-US" sz="1200" b="0" i="0" u="none" strike="noStrike" dirty="0">
                          <a:solidFill>
                            <a:srgbClr val="000000"/>
                          </a:solidFill>
                          <a:effectLst/>
                          <a:latin typeface="Calibri" charset="0"/>
                        </a:rPr>
                        <a:t>18:30</a:t>
                      </a:r>
                    </a:p>
                  </a:txBody>
                  <a:tcPr marL="12700" marR="12700" marT="1270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C6E0B4"/>
                    </a:solidFill>
                  </a:tcPr>
                </a:tc>
                <a:tc>
                  <a:txBody>
                    <a:bodyPr/>
                    <a:lstStyle/>
                    <a:p>
                      <a:pPr algn="l" fontAlgn="b"/>
                      <a:r>
                        <a:rPr lang="sk-SK" sz="1200" b="0" i="0" u="none" strike="noStrike" dirty="0">
                          <a:solidFill>
                            <a:srgbClr val="000000"/>
                          </a:solidFill>
                          <a:effectLst/>
                          <a:latin typeface="Calibri" charset="0"/>
                        </a:rPr>
                        <a:t> </a:t>
                      </a:r>
                    </a:p>
                  </a:txBody>
                  <a:tcPr marL="12700" marR="12700" marT="1270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C6E0B4"/>
                    </a:solidFill>
                  </a:tcPr>
                </a:tc>
              </a:tr>
              <a:tr h="240052">
                <a:tc>
                  <a:txBody>
                    <a:bodyPr/>
                    <a:lstStyle/>
                    <a:p>
                      <a:pPr algn="l" fontAlgn="b"/>
                      <a:r>
                        <a:rPr lang="en-US" sz="1200" b="0" i="0" u="none" strike="noStrike" dirty="0" smtClean="0">
                          <a:solidFill>
                            <a:srgbClr val="000000"/>
                          </a:solidFill>
                          <a:effectLst/>
                          <a:latin typeface="Calibri" charset="0"/>
                        </a:rPr>
                        <a:t> Renee </a:t>
                      </a:r>
                      <a:r>
                        <a:rPr lang="en-US" sz="1200" b="0" i="0" u="none" strike="noStrike" dirty="0">
                          <a:solidFill>
                            <a:srgbClr val="000000"/>
                          </a:solidFill>
                          <a:effectLst/>
                          <a:latin typeface="Calibri" charset="0"/>
                        </a:rPr>
                        <a:t>Checchin</a:t>
                      </a:r>
                    </a:p>
                  </a:txBody>
                  <a:tcPr marL="12700" marR="12700" marT="1270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en-US" sz="1200" b="0" i="0" u="none" strike="noStrike">
                          <a:solidFill>
                            <a:srgbClr val="000000"/>
                          </a:solidFill>
                          <a:effectLst/>
                          <a:latin typeface="Calibri" charset="0"/>
                        </a:rPr>
                        <a:t>Wednesday</a:t>
                      </a:r>
                    </a:p>
                  </a:txBody>
                  <a:tcPr marL="12700" marR="12700" marT="1270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b"/>
                      <a:r>
                        <a:rPr lang="is-IS" sz="1200" b="0" i="0" u="none" strike="noStrike" dirty="0">
                          <a:solidFill>
                            <a:srgbClr val="000000"/>
                          </a:solidFill>
                          <a:effectLst/>
                          <a:latin typeface="Calibri" charset="0"/>
                        </a:rPr>
                        <a:t>19:00</a:t>
                      </a:r>
                    </a:p>
                  </a:txBody>
                  <a:tcPr marL="12700" marR="12700" marT="1270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endParaRPr lang="en-US" sz="1200" b="0" i="0" u="none" strike="noStrike">
                        <a:solidFill>
                          <a:srgbClr val="000000"/>
                        </a:solidFill>
                        <a:effectLst/>
                        <a:latin typeface="Calibri" charset="0"/>
                      </a:endParaRPr>
                    </a:p>
                  </a:txBody>
                  <a:tcPr marL="12700" marR="12700" marT="1270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r>
              <a:tr h="240052">
                <a:tc>
                  <a:txBody>
                    <a:bodyPr/>
                    <a:lstStyle/>
                    <a:p>
                      <a:pPr algn="l" fontAlgn="b"/>
                      <a:r>
                        <a:rPr lang="en-US" sz="1200" b="0" i="0" u="none" strike="noStrike" dirty="0" smtClean="0">
                          <a:solidFill>
                            <a:srgbClr val="000000"/>
                          </a:solidFill>
                          <a:effectLst/>
                          <a:latin typeface="Calibri" charset="0"/>
                        </a:rPr>
                        <a:t> Michael </a:t>
                      </a:r>
                      <a:r>
                        <a:rPr lang="en-US" sz="1200" b="0" i="0" u="none" strike="noStrike" dirty="0">
                          <a:solidFill>
                            <a:srgbClr val="000000"/>
                          </a:solidFill>
                          <a:effectLst/>
                          <a:latin typeface="Calibri" charset="0"/>
                        </a:rPr>
                        <a:t>Tostee</a:t>
                      </a:r>
                    </a:p>
                  </a:txBody>
                  <a:tcPr marL="12700" marR="12700" marT="1270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C6E0B4"/>
                    </a:solidFill>
                  </a:tcPr>
                </a:tc>
                <a:tc>
                  <a:txBody>
                    <a:bodyPr/>
                    <a:lstStyle/>
                    <a:p>
                      <a:pPr algn="l" fontAlgn="b"/>
                      <a:r>
                        <a:rPr lang="en-US" sz="1200" b="0" i="0" u="none" strike="noStrike">
                          <a:solidFill>
                            <a:srgbClr val="000000"/>
                          </a:solidFill>
                          <a:effectLst/>
                          <a:latin typeface="Calibri" charset="0"/>
                        </a:rPr>
                        <a:t>Wednesday</a:t>
                      </a:r>
                    </a:p>
                  </a:txBody>
                  <a:tcPr marL="12700" marR="12700" marT="1270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C6E0B4"/>
                    </a:solidFill>
                  </a:tcPr>
                </a:tc>
                <a:tc>
                  <a:txBody>
                    <a:bodyPr/>
                    <a:lstStyle/>
                    <a:p>
                      <a:pPr algn="r" fontAlgn="b"/>
                      <a:r>
                        <a:rPr lang="is-IS" sz="1200" b="0" i="0" u="none" strike="noStrike" dirty="0" smtClean="0">
                          <a:solidFill>
                            <a:srgbClr val="000000"/>
                          </a:solidFill>
                          <a:effectLst/>
                          <a:latin typeface="Calibri" charset="0"/>
                        </a:rPr>
                        <a:t>19:30</a:t>
                      </a:r>
                      <a:endParaRPr lang="is-IS" sz="1200" b="0" i="0" u="none" strike="noStrike" dirty="0">
                        <a:solidFill>
                          <a:srgbClr val="000000"/>
                        </a:solidFill>
                        <a:effectLst/>
                        <a:latin typeface="Calibri" charset="0"/>
                      </a:endParaRPr>
                    </a:p>
                  </a:txBody>
                  <a:tcPr marL="12700" marR="12700" marT="1270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C6E0B4"/>
                    </a:solidFill>
                  </a:tcPr>
                </a:tc>
                <a:tc>
                  <a:txBody>
                    <a:bodyPr/>
                    <a:lstStyle/>
                    <a:p>
                      <a:pPr algn="l" fontAlgn="b"/>
                      <a:r>
                        <a:rPr lang="sk-SK" sz="1200" b="0" i="0" u="none" strike="noStrike">
                          <a:solidFill>
                            <a:srgbClr val="000000"/>
                          </a:solidFill>
                          <a:effectLst/>
                          <a:latin typeface="Calibri" charset="0"/>
                        </a:rPr>
                        <a:t> </a:t>
                      </a:r>
                    </a:p>
                  </a:txBody>
                  <a:tcPr marL="12700" marR="12700" marT="1270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C6E0B4"/>
                    </a:solidFill>
                  </a:tcPr>
                </a:tc>
              </a:tr>
              <a:tr h="240052">
                <a:tc>
                  <a:txBody>
                    <a:bodyPr/>
                    <a:lstStyle/>
                    <a:p>
                      <a:pPr algn="l" fontAlgn="b"/>
                      <a:r>
                        <a:rPr lang="en-US" sz="1200" b="0" i="0" u="none" strike="noStrike" dirty="0" smtClean="0">
                          <a:solidFill>
                            <a:srgbClr val="000000"/>
                          </a:solidFill>
                          <a:effectLst/>
                          <a:latin typeface="Calibri" charset="0"/>
                        </a:rPr>
                        <a:t> Sophia </a:t>
                      </a:r>
                      <a:r>
                        <a:rPr lang="en-US" sz="1200" b="0" i="0" u="none" strike="noStrike" dirty="0">
                          <a:solidFill>
                            <a:srgbClr val="000000"/>
                          </a:solidFill>
                          <a:effectLst/>
                          <a:latin typeface="Calibri" charset="0"/>
                        </a:rPr>
                        <a:t>Cherem Lopes</a:t>
                      </a:r>
                    </a:p>
                  </a:txBody>
                  <a:tcPr marL="12700" marR="12700" marT="1270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r>
                        <a:rPr lang="en-US" sz="1200" b="0" i="0" u="none" strike="noStrike">
                          <a:solidFill>
                            <a:srgbClr val="000000"/>
                          </a:solidFill>
                          <a:effectLst/>
                          <a:latin typeface="Calibri" charset="0"/>
                        </a:rPr>
                        <a:t>Wednesday</a:t>
                      </a:r>
                    </a:p>
                  </a:txBody>
                  <a:tcPr marL="12700" marR="12700" marT="1270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b"/>
                      <a:r>
                        <a:rPr lang="is-IS" sz="1200" b="0" i="0" u="none" strike="noStrike" dirty="0" smtClean="0">
                          <a:solidFill>
                            <a:srgbClr val="000000"/>
                          </a:solidFill>
                          <a:effectLst/>
                          <a:latin typeface="Calibri" charset="0"/>
                        </a:rPr>
                        <a:t>20:00</a:t>
                      </a:r>
                      <a:endParaRPr lang="is-IS" sz="1200" b="0" i="0" u="none" strike="noStrike" dirty="0">
                        <a:solidFill>
                          <a:srgbClr val="000000"/>
                        </a:solidFill>
                        <a:effectLst/>
                        <a:latin typeface="Calibri" charset="0"/>
                      </a:endParaRPr>
                    </a:p>
                  </a:txBody>
                  <a:tcPr marL="12700" marR="12700" marT="1270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b"/>
                      <a:endParaRPr lang="en-US" sz="1200" b="0" i="0" u="none" strike="noStrike">
                        <a:solidFill>
                          <a:srgbClr val="000000"/>
                        </a:solidFill>
                        <a:effectLst/>
                        <a:latin typeface="Calibri" charset="0"/>
                      </a:endParaRPr>
                    </a:p>
                  </a:txBody>
                  <a:tcPr marL="12700" marR="12700" marT="1270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r>
              <a:tr h="240052">
                <a:tc>
                  <a:txBody>
                    <a:bodyPr/>
                    <a:lstStyle/>
                    <a:p>
                      <a:pPr algn="l" fontAlgn="b"/>
                      <a:r>
                        <a:rPr lang="en-US" sz="1200" b="0" i="0" u="none" strike="noStrike" dirty="0" smtClean="0">
                          <a:solidFill>
                            <a:srgbClr val="000000"/>
                          </a:solidFill>
                          <a:effectLst/>
                          <a:latin typeface="Calibri" charset="0"/>
                        </a:rPr>
                        <a:t> Sung </a:t>
                      </a:r>
                      <a:r>
                        <a:rPr lang="en-US" sz="1200" b="0" i="0" u="none" strike="noStrike" dirty="0">
                          <a:solidFill>
                            <a:srgbClr val="000000"/>
                          </a:solidFill>
                          <a:effectLst/>
                          <a:latin typeface="Calibri" charset="0"/>
                        </a:rPr>
                        <a:t>Choi</a:t>
                      </a:r>
                    </a:p>
                  </a:txBody>
                  <a:tcPr marL="12700" marR="12700" marT="12700" marB="0" anchor="b">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C6E0B4"/>
                    </a:solidFill>
                  </a:tcPr>
                </a:tc>
                <a:tc>
                  <a:txBody>
                    <a:bodyPr/>
                    <a:lstStyle/>
                    <a:p>
                      <a:pPr algn="l" fontAlgn="b"/>
                      <a:r>
                        <a:rPr lang="en-US" sz="1200" b="0" i="0" u="none" strike="noStrike">
                          <a:solidFill>
                            <a:srgbClr val="000000"/>
                          </a:solidFill>
                          <a:effectLst/>
                          <a:latin typeface="Calibri" charset="0"/>
                        </a:rPr>
                        <a:t>Wednesday</a:t>
                      </a:r>
                    </a:p>
                  </a:txBody>
                  <a:tcPr marL="12700" marR="12700" marT="1270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C6E0B4"/>
                    </a:solidFill>
                  </a:tcPr>
                </a:tc>
                <a:tc>
                  <a:txBody>
                    <a:bodyPr/>
                    <a:lstStyle/>
                    <a:p>
                      <a:pPr algn="r" fontAlgn="b"/>
                      <a:r>
                        <a:rPr lang="is-IS" sz="1200" b="0" i="0" u="none" strike="noStrike" dirty="0" smtClean="0">
                          <a:solidFill>
                            <a:srgbClr val="000000"/>
                          </a:solidFill>
                          <a:effectLst/>
                          <a:latin typeface="Calibri" charset="0"/>
                        </a:rPr>
                        <a:t>20:30</a:t>
                      </a:r>
                      <a:endParaRPr lang="is-IS" sz="1200" b="0" i="0" u="none" strike="noStrike" dirty="0">
                        <a:solidFill>
                          <a:srgbClr val="000000"/>
                        </a:solidFill>
                        <a:effectLst/>
                        <a:latin typeface="Calibri" charset="0"/>
                      </a:endParaRPr>
                    </a:p>
                  </a:txBody>
                  <a:tcPr marL="12700" marR="12700" marT="12700" marB="0" anchor="b">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C6E0B4"/>
                    </a:solidFill>
                  </a:tcPr>
                </a:tc>
                <a:tc>
                  <a:txBody>
                    <a:bodyPr/>
                    <a:lstStyle/>
                    <a:p>
                      <a:pPr algn="l" fontAlgn="b"/>
                      <a:r>
                        <a:rPr lang="sk-SK" sz="1200" b="0" i="0" u="none" strike="noStrike" dirty="0">
                          <a:solidFill>
                            <a:srgbClr val="000000"/>
                          </a:solidFill>
                          <a:effectLst/>
                          <a:latin typeface="Calibri" charset="0"/>
                        </a:rPr>
                        <a:t> </a:t>
                      </a:r>
                    </a:p>
                  </a:txBody>
                  <a:tcPr marL="12700" marR="12700" marT="12700" marB="0" anchor="b">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C6E0B4"/>
                    </a:solidFill>
                  </a:tcPr>
                </a:tc>
              </a:tr>
            </a:tbl>
          </a:graphicData>
        </a:graphic>
      </p:graphicFrame>
      <p:sp>
        <p:nvSpPr>
          <p:cNvPr id="11" name="WEEK 4 - Review"/>
          <p:cNvSpPr txBox="1">
            <a:spLocks/>
          </p:cNvSpPr>
          <p:nvPr/>
        </p:nvSpPr>
        <p:spPr>
          <a:xfrm>
            <a:off x="378783" y="498918"/>
            <a:ext cx="7870482" cy="6886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marL="0" marR="0" indent="0" algn="l" defTabSz="584200" latinLnBrk="0">
              <a:lnSpc>
                <a:spcPts val="2300"/>
              </a:lnSpc>
              <a:spcBef>
                <a:spcPts val="0"/>
              </a:spcBef>
              <a:spcAft>
                <a:spcPts val="0"/>
              </a:spcAft>
              <a:buClr>
                <a:srgbClr val="FFFFFF"/>
              </a:buClr>
              <a:buSzTx/>
              <a:buFont typeface="Helvetica"/>
              <a:buNone/>
              <a:tabLst/>
              <a:defRPr sz="23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 typeface="Lucida Grande"/>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 typeface="Lucida Grande"/>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 typeface="Lucida Grande"/>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 typeface="Lucida Grande"/>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a:lstStyle>
          <a:p>
            <a:pPr hangingPunct="1"/>
            <a:r>
              <a:rPr lang="en-GB" dirty="0" smtClean="0"/>
              <a:t>DAT11SYD </a:t>
            </a:r>
            <a:r>
              <a:rPr lang="mr-IN" dirty="0" smtClean="0"/>
              <a:t>–</a:t>
            </a:r>
            <a:r>
              <a:rPr lang="en-GB" dirty="0" smtClean="0"/>
              <a:t> Final Project Presentation Roster</a:t>
            </a:r>
            <a:endParaRPr lang="en-GB" dirty="0"/>
          </a:p>
        </p:txBody>
      </p:sp>
      <p:sp>
        <p:nvSpPr>
          <p:cNvPr id="6" name="Rectangle 5"/>
          <p:cNvSpPr/>
          <p:nvPr/>
        </p:nvSpPr>
        <p:spPr>
          <a:xfrm>
            <a:off x="457199" y="4663085"/>
            <a:ext cx="8448675" cy="461665"/>
          </a:xfrm>
          <a:prstGeom prst="rect">
            <a:avLst/>
          </a:prstGeom>
        </p:spPr>
        <p:txBody>
          <a:bodyPr wrap="square">
            <a:spAutoFit/>
          </a:bodyPr>
          <a:lstStyle/>
          <a:p>
            <a:r>
              <a:rPr lang="en-US" sz="2400" dirty="0" smtClean="0">
                <a:solidFill>
                  <a:srgbClr val="FFFFFF"/>
                </a:solidFill>
                <a:sym typeface="Wingdings"/>
              </a:rPr>
              <a:t>Any issues </a:t>
            </a:r>
            <a:r>
              <a:rPr lang="mr-IN" sz="2400" dirty="0" smtClean="0">
                <a:solidFill>
                  <a:srgbClr val="FFFFFF"/>
                </a:solidFill>
                <a:sym typeface="Wingdings"/>
              </a:rPr>
              <a:t>–</a:t>
            </a:r>
            <a:r>
              <a:rPr lang="en-US" sz="2400" dirty="0" smtClean="0">
                <a:solidFill>
                  <a:srgbClr val="FFFFFF"/>
                </a:solidFill>
                <a:sym typeface="Wingdings"/>
              </a:rPr>
              <a:t> let us know!</a:t>
            </a:r>
            <a:endParaRPr lang="en-US" dirty="0"/>
          </a:p>
        </p:txBody>
      </p:sp>
    </p:spTree>
    <p:extLst>
      <p:ext uri="{BB962C8B-B14F-4D97-AF65-F5344CB8AC3E}">
        <p14:creationId xmlns:p14="http://schemas.microsoft.com/office/powerpoint/2010/main" val="227140903"/>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8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8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8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9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50</a:t>
            </a:fld>
            <a:endParaRPr/>
          </a:p>
        </p:txBody>
      </p:sp>
      <p:sp>
        <p:nvSpPr>
          <p:cNvPr id="491" name="DEEP LEARNING"/>
          <p:cNvSpPr txBox="1">
            <a:spLocks noGrp="1"/>
          </p:cNvSpPr>
          <p:nvPr>
            <p:ph type="title"/>
          </p:nvPr>
        </p:nvSpPr>
        <p:spPr>
          <a:prstGeom prst="rect">
            <a:avLst/>
          </a:prstGeom>
        </p:spPr>
        <p:txBody>
          <a:bodyPr/>
          <a:lstStyle/>
          <a:p>
            <a:r>
              <a:t>DEEP LEARNING</a:t>
            </a:r>
          </a:p>
        </p:txBody>
      </p:sp>
      <p:sp>
        <p:nvSpPr>
          <p:cNvPr id="492" name="Assistants"/>
          <p:cNvSpPr txBox="1"/>
          <p:nvPr/>
        </p:nvSpPr>
        <p:spPr>
          <a:xfrm>
            <a:off x="433536" y="960437"/>
            <a:ext cx="1672786"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Assistants</a:t>
            </a:r>
          </a:p>
        </p:txBody>
      </p:sp>
      <p:pic>
        <p:nvPicPr>
          <p:cNvPr id="493" name="Image" descr="Image"/>
          <p:cNvPicPr>
            <a:picLocks noChangeAspect="1"/>
          </p:cNvPicPr>
          <p:nvPr/>
        </p:nvPicPr>
        <p:blipFill>
          <a:blip r:embed="rId2">
            <a:extLst/>
          </a:blip>
          <a:stretch>
            <a:fillRect/>
          </a:stretch>
        </p:blipFill>
        <p:spPr>
          <a:xfrm>
            <a:off x="568454" y="1820862"/>
            <a:ext cx="2367354" cy="2367354"/>
          </a:xfrm>
          <a:prstGeom prst="rect">
            <a:avLst/>
          </a:prstGeom>
          <a:ln w="25400"/>
        </p:spPr>
      </p:pic>
      <p:pic>
        <p:nvPicPr>
          <p:cNvPr id="494" name="Image" descr="Image"/>
          <p:cNvPicPr>
            <a:picLocks noChangeAspect="1"/>
          </p:cNvPicPr>
          <p:nvPr/>
        </p:nvPicPr>
        <p:blipFill>
          <a:blip r:embed="rId3">
            <a:extLst/>
          </a:blip>
          <a:stretch>
            <a:fillRect/>
          </a:stretch>
        </p:blipFill>
        <p:spPr>
          <a:xfrm>
            <a:off x="5770744" y="1928250"/>
            <a:ext cx="2929281" cy="2152578"/>
          </a:xfrm>
          <a:prstGeom prst="rect">
            <a:avLst/>
          </a:prstGeom>
          <a:ln w="25400"/>
        </p:spPr>
      </p:pic>
      <p:pic>
        <p:nvPicPr>
          <p:cNvPr id="495" name="Image" descr="Image"/>
          <p:cNvPicPr>
            <a:picLocks noChangeAspect="1"/>
          </p:cNvPicPr>
          <p:nvPr/>
        </p:nvPicPr>
        <p:blipFill>
          <a:blip r:embed="rId4">
            <a:extLst/>
          </a:blip>
          <a:stretch>
            <a:fillRect/>
          </a:stretch>
        </p:blipFill>
        <p:spPr>
          <a:xfrm>
            <a:off x="2797285" y="1806799"/>
            <a:ext cx="2565102" cy="2565102"/>
          </a:xfrm>
          <a:prstGeom prst="rect">
            <a:avLst/>
          </a:prstGeom>
          <a:ln w="25400"/>
        </p:spPr>
      </p:pic>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9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9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0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0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51</a:t>
            </a:fld>
            <a:endParaRPr/>
          </a:p>
        </p:txBody>
      </p:sp>
      <p:sp>
        <p:nvSpPr>
          <p:cNvPr id="502" name="DEEP LEARNING"/>
          <p:cNvSpPr txBox="1">
            <a:spLocks noGrp="1"/>
          </p:cNvSpPr>
          <p:nvPr>
            <p:ph type="title"/>
          </p:nvPr>
        </p:nvSpPr>
        <p:spPr>
          <a:prstGeom prst="rect">
            <a:avLst/>
          </a:prstGeom>
        </p:spPr>
        <p:txBody>
          <a:bodyPr/>
          <a:lstStyle/>
          <a:p>
            <a:r>
              <a:t>DEEP LEARNING</a:t>
            </a:r>
          </a:p>
        </p:txBody>
      </p:sp>
      <p:sp>
        <p:nvSpPr>
          <p:cNvPr id="503" name="Facebook Auto Tagging"/>
          <p:cNvSpPr txBox="1"/>
          <p:nvPr/>
        </p:nvSpPr>
        <p:spPr>
          <a:xfrm>
            <a:off x="433536" y="960437"/>
            <a:ext cx="3489853"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Facebook Auto Tagging</a:t>
            </a:r>
          </a:p>
        </p:txBody>
      </p:sp>
      <p:pic>
        <p:nvPicPr>
          <p:cNvPr id="504" name="Image" descr="Image"/>
          <p:cNvPicPr>
            <a:picLocks noChangeAspect="1"/>
          </p:cNvPicPr>
          <p:nvPr/>
        </p:nvPicPr>
        <p:blipFill>
          <a:blip r:embed="rId2">
            <a:extLst/>
          </a:blip>
          <a:stretch>
            <a:fillRect/>
          </a:stretch>
        </p:blipFill>
        <p:spPr>
          <a:xfrm>
            <a:off x="2393261" y="1509671"/>
            <a:ext cx="5126441" cy="3330588"/>
          </a:xfrm>
          <a:prstGeom prst="rect">
            <a:avLst/>
          </a:prstGeom>
          <a:ln w="25400"/>
        </p:spPr>
      </p:pic>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0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0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0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1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52</a:t>
            </a:fld>
            <a:endParaRPr/>
          </a:p>
        </p:txBody>
      </p:sp>
      <p:sp>
        <p:nvSpPr>
          <p:cNvPr id="511" name="DEEP LEARNING"/>
          <p:cNvSpPr txBox="1">
            <a:spLocks noGrp="1"/>
          </p:cNvSpPr>
          <p:nvPr>
            <p:ph type="title"/>
          </p:nvPr>
        </p:nvSpPr>
        <p:spPr>
          <a:prstGeom prst="rect">
            <a:avLst/>
          </a:prstGeom>
        </p:spPr>
        <p:txBody>
          <a:bodyPr/>
          <a:lstStyle/>
          <a:p>
            <a:r>
              <a:t>DEEP LEARNING</a:t>
            </a:r>
          </a:p>
        </p:txBody>
      </p:sp>
      <p:pic>
        <p:nvPicPr>
          <p:cNvPr id="512" name="013.png" descr="013.png"/>
          <p:cNvPicPr>
            <a:picLocks noChangeAspect="1"/>
          </p:cNvPicPr>
          <p:nvPr/>
        </p:nvPicPr>
        <p:blipFill>
          <a:blip r:embed="rId2">
            <a:extLst/>
          </a:blip>
          <a:stretch>
            <a:fillRect/>
          </a:stretch>
        </p:blipFill>
        <p:spPr>
          <a:xfrm>
            <a:off x="1127794" y="1046114"/>
            <a:ext cx="7107487" cy="4166765"/>
          </a:xfrm>
          <a:prstGeom prst="rect">
            <a:avLst/>
          </a:prstGeom>
          <a:ln w="25400"/>
        </p:spPr>
      </p:pic>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1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1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1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1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53</a:t>
            </a:fld>
            <a:endParaRPr/>
          </a:p>
        </p:txBody>
      </p:sp>
      <p:sp>
        <p:nvSpPr>
          <p:cNvPr id="519" name="DEEP LEARNING"/>
          <p:cNvSpPr txBox="1">
            <a:spLocks noGrp="1"/>
          </p:cNvSpPr>
          <p:nvPr>
            <p:ph type="title"/>
          </p:nvPr>
        </p:nvSpPr>
        <p:spPr>
          <a:prstGeom prst="rect">
            <a:avLst/>
          </a:prstGeom>
        </p:spPr>
        <p:txBody>
          <a:bodyPr/>
          <a:lstStyle/>
          <a:p>
            <a:r>
              <a:t>DEEP LEARNING</a:t>
            </a:r>
          </a:p>
        </p:txBody>
      </p:sp>
      <p:sp>
        <p:nvSpPr>
          <p:cNvPr id="520" name="When is deep learning the right choice of algorithm?…"/>
          <p:cNvSpPr txBox="1">
            <a:spLocks noGrp="1"/>
          </p:cNvSpPr>
          <p:nvPr>
            <p:ph type="body" sz="half" idx="1"/>
          </p:nvPr>
        </p:nvSpPr>
        <p:spPr>
          <a:xfrm>
            <a:off x="468153" y="983297"/>
            <a:ext cx="4168080" cy="4030980"/>
          </a:xfrm>
          <a:prstGeom prst="rect">
            <a:avLst/>
          </a:prstGeom>
        </p:spPr>
        <p:txBody>
          <a:bodyPr/>
          <a:lstStyle/>
          <a:p>
            <a:pPr marL="0" indent="0">
              <a:lnSpc>
                <a:spcPct val="100000"/>
              </a:lnSpc>
              <a:spcBef>
                <a:spcPts val="1200"/>
              </a:spcBef>
              <a:buSzTx/>
              <a:buFontTx/>
              <a:buNone/>
              <a:defRPr>
                <a:solidFill>
                  <a:schemeClr val="accent4">
                    <a:hueOff val="384618"/>
                    <a:satOff val="3869"/>
                    <a:lumOff val="5802"/>
                  </a:schemeClr>
                </a:solidFill>
              </a:defRPr>
            </a:pPr>
            <a:r>
              <a:t>When is deep learning the right choice of algorithm?</a:t>
            </a:r>
          </a:p>
          <a:p>
            <a:pPr marL="0" indent="0">
              <a:lnSpc>
                <a:spcPct val="100000"/>
              </a:lnSpc>
              <a:spcBef>
                <a:spcPts val="1200"/>
              </a:spcBef>
              <a:buSzTx/>
              <a:buFontTx/>
              <a:buNone/>
            </a:pPr>
            <a:r>
              <a:t>When the input features are dense:</a:t>
            </a:r>
          </a:p>
          <a:p>
            <a:pPr>
              <a:lnSpc>
                <a:spcPct val="100000"/>
              </a:lnSpc>
              <a:spcBef>
                <a:spcPts val="1200"/>
              </a:spcBef>
            </a:pPr>
            <a:r>
              <a:t>Images</a:t>
            </a:r>
          </a:p>
          <a:p>
            <a:pPr>
              <a:lnSpc>
                <a:spcPct val="100000"/>
              </a:lnSpc>
              <a:spcBef>
                <a:spcPts val="1200"/>
              </a:spcBef>
            </a:pPr>
            <a:r>
              <a:t>Videos</a:t>
            </a:r>
          </a:p>
          <a:p>
            <a:pPr>
              <a:lnSpc>
                <a:spcPct val="100000"/>
              </a:lnSpc>
              <a:spcBef>
                <a:spcPts val="1200"/>
              </a:spcBef>
            </a:pPr>
            <a:r>
              <a:t>Audio</a:t>
            </a:r>
          </a:p>
          <a:p>
            <a:pPr>
              <a:lnSpc>
                <a:spcPct val="100000"/>
              </a:lnSpc>
              <a:spcBef>
                <a:spcPts val="1200"/>
              </a:spcBef>
            </a:pPr>
            <a:r>
              <a:t>Text</a:t>
            </a:r>
          </a:p>
          <a:p>
            <a:pPr>
              <a:lnSpc>
                <a:spcPct val="100000"/>
              </a:lnSpc>
              <a:spcBef>
                <a:spcPts val="1200"/>
              </a:spcBef>
            </a:pPr>
            <a:endParaRPr/>
          </a:p>
        </p:txBody>
      </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2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2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2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2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54</a:t>
            </a:fld>
            <a:endParaRPr/>
          </a:p>
        </p:txBody>
      </p:sp>
      <p:sp>
        <p:nvSpPr>
          <p:cNvPr id="527" name="DEEP LEARNING"/>
          <p:cNvSpPr txBox="1">
            <a:spLocks noGrp="1"/>
          </p:cNvSpPr>
          <p:nvPr>
            <p:ph type="title"/>
          </p:nvPr>
        </p:nvSpPr>
        <p:spPr>
          <a:prstGeom prst="rect">
            <a:avLst/>
          </a:prstGeom>
        </p:spPr>
        <p:txBody>
          <a:bodyPr/>
          <a:lstStyle/>
          <a:p>
            <a:r>
              <a:t>DEEP LEARNING</a:t>
            </a:r>
          </a:p>
        </p:txBody>
      </p:sp>
      <p:sp>
        <p:nvSpPr>
          <p:cNvPr id="528" name="When is deep learning the right choice of algorithm?…"/>
          <p:cNvSpPr txBox="1">
            <a:spLocks noGrp="1"/>
          </p:cNvSpPr>
          <p:nvPr>
            <p:ph type="body" sz="half" idx="1"/>
          </p:nvPr>
        </p:nvSpPr>
        <p:spPr>
          <a:xfrm>
            <a:off x="468153" y="983297"/>
            <a:ext cx="4168080" cy="4030980"/>
          </a:xfrm>
          <a:prstGeom prst="rect">
            <a:avLst/>
          </a:prstGeom>
        </p:spPr>
        <p:txBody>
          <a:bodyPr/>
          <a:lstStyle/>
          <a:p>
            <a:pPr marL="0" indent="0">
              <a:lnSpc>
                <a:spcPct val="100000"/>
              </a:lnSpc>
              <a:spcBef>
                <a:spcPts val="1200"/>
              </a:spcBef>
              <a:buSzTx/>
              <a:buFontTx/>
              <a:buNone/>
              <a:defRPr>
                <a:solidFill>
                  <a:schemeClr val="accent4">
                    <a:hueOff val="384618"/>
                    <a:satOff val="3869"/>
                    <a:lumOff val="5802"/>
                  </a:schemeClr>
                </a:solidFill>
              </a:defRPr>
            </a:pPr>
            <a:r>
              <a:t>When is deep learning the right choice of algorithm?</a:t>
            </a:r>
          </a:p>
          <a:p>
            <a:pPr marL="0" indent="0">
              <a:lnSpc>
                <a:spcPct val="100000"/>
              </a:lnSpc>
              <a:spcBef>
                <a:spcPts val="1200"/>
              </a:spcBef>
              <a:buSzTx/>
              <a:buFontTx/>
              <a:buNone/>
            </a:pPr>
            <a:r>
              <a:t>When the input features are dense:</a:t>
            </a:r>
          </a:p>
          <a:p>
            <a:pPr>
              <a:lnSpc>
                <a:spcPct val="100000"/>
              </a:lnSpc>
              <a:spcBef>
                <a:spcPts val="1200"/>
              </a:spcBef>
            </a:pPr>
            <a:r>
              <a:t>Images</a:t>
            </a:r>
          </a:p>
          <a:p>
            <a:pPr>
              <a:lnSpc>
                <a:spcPct val="100000"/>
              </a:lnSpc>
              <a:spcBef>
                <a:spcPts val="1200"/>
              </a:spcBef>
            </a:pPr>
            <a:r>
              <a:t>Videos</a:t>
            </a:r>
          </a:p>
          <a:p>
            <a:pPr>
              <a:lnSpc>
                <a:spcPct val="100000"/>
              </a:lnSpc>
              <a:spcBef>
                <a:spcPts val="1200"/>
              </a:spcBef>
            </a:pPr>
            <a:r>
              <a:t>Audio</a:t>
            </a:r>
          </a:p>
          <a:p>
            <a:pPr>
              <a:lnSpc>
                <a:spcPct val="100000"/>
              </a:lnSpc>
              <a:spcBef>
                <a:spcPts val="1200"/>
              </a:spcBef>
            </a:pPr>
            <a:r>
              <a:t>Text</a:t>
            </a:r>
          </a:p>
          <a:p>
            <a:pPr>
              <a:lnSpc>
                <a:spcPct val="100000"/>
              </a:lnSpc>
              <a:spcBef>
                <a:spcPts val="1200"/>
              </a:spcBef>
            </a:pPr>
            <a:endParaRPr/>
          </a:p>
        </p:txBody>
      </p:sp>
      <p:sp>
        <p:nvSpPr>
          <p:cNvPr id="529" name="Some recent interesting applications:…"/>
          <p:cNvSpPr txBox="1"/>
          <p:nvPr/>
        </p:nvSpPr>
        <p:spPr>
          <a:xfrm>
            <a:off x="4865538" y="983297"/>
            <a:ext cx="4168079" cy="40309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a:spcBef>
                <a:spcPts val="1200"/>
              </a:spcBef>
              <a:defRPr sz="2000">
                <a:solidFill>
                  <a:schemeClr val="accent1">
                    <a:satOff val="-3355"/>
                    <a:lumOff val="26614"/>
                  </a:schemeClr>
                </a:solidFill>
              </a:defRPr>
            </a:pPr>
            <a:r>
              <a:rPr dirty="0"/>
              <a:t>Some recent interesting applications:</a:t>
            </a:r>
          </a:p>
          <a:p>
            <a:pPr marL="186689" indent="-146050" algn="l">
              <a:spcBef>
                <a:spcPts val="1200"/>
              </a:spcBef>
              <a:buSzPct val="69000"/>
              <a:buFont typeface="Lucida Grande"/>
              <a:buChar char="‣"/>
              <a:defRPr sz="1500"/>
            </a:pPr>
            <a:r>
              <a:rPr dirty="0"/>
              <a:t>Colorisation of Black and White Images.</a:t>
            </a:r>
          </a:p>
          <a:p>
            <a:pPr marL="186689" indent="-146050" algn="l">
              <a:spcBef>
                <a:spcPts val="1200"/>
              </a:spcBef>
              <a:buSzPct val="69000"/>
              <a:buFont typeface="Lucida Grande"/>
              <a:buChar char="‣"/>
              <a:defRPr sz="1500"/>
            </a:pPr>
            <a:r>
              <a:rPr dirty="0"/>
              <a:t>Adding Sounds To Silent Movies.</a:t>
            </a:r>
          </a:p>
          <a:p>
            <a:pPr marL="186689" indent="-146050" algn="l">
              <a:spcBef>
                <a:spcPts val="1200"/>
              </a:spcBef>
              <a:buSzPct val="69000"/>
              <a:buFont typeface="Lucida Grande"/>
              <a:buChar char="‣"/>
              <a:defRPr sz="1500"/>
            </a:pPr>
            <a:r>
              <a:rPr dirty="0"/>
              <a:t>Automatic Machine Translation.</a:t>
            </a:r>
          </a:p>
          <a:p>
            <a:pPr marL="186689" indent="-146050" algn="l">
              <a:spcBef>
                <a:spcPts val="1200"/>
              </a:spcBef>
              <a:buSzPct val="69000"/>
              <a:buFont typeface="Lucida Grande"/>
              <a:buChar char="‣"/>
              <a:defRPr sz="1500"/>
            </a:pPr>
            <a:r>
              <a:rPr dirty="0"/>
              <a:t>Object Classification in Photographs.</a:t>
            </a:r>
          </a:p>
          <a:p>
            <a:pPr marL="186689" indent="-146050" algn="l">
              <a:spcBef>
                <a:spcPts val="1200"/>
              </a:spcBef>
              <a:buSzPct val="69000"/>
              <a:buFont typeface="Lucida Grande"/>
              <a:buChar char="‣"/>
              <a:defRPr sz="1500"/>
            </a:pPr>
            <a:r>
              <a:rPr dirty="0"/>
              <a:t>Automatic Handwriting Generation.</a:t>
            </a:r>
          </a:p>
          <a:p>
            <a:pPr marL="186689" indent="-146050" algn="l">
              <a:spcBef>
                <a:spcPts val="1200"/>
              </a:spcBef>
              <a:buSzPct val="69000"/>
              <a:buFont typeface="Lucida Grande"/>
              <a:buChar char="‣"/>
              <a:defRPr sz="1500"/>
            </a:pPr>
            <a:r>
              <a:rPr dirty="0"/>
              <a:t>Character Text Generation.</a:t>
            </a:r>
          </a:p>
          <a:p>
            <a:pPr marL="186689" indent="-146050" algn="l">
              <a:spcBef>
                <a:spcPts val="1200"/>
              </a:spcBef>
              <a:buSzPct val="69000"/>
              <a:buFont typeface="Lucida Grande"/>
              <a:buChar char="‣"/>
              <a:defRPr sz="1500"/>
            </a:pPr>
            <a:r>
              <a:rPr dirty="0"/>
              <a:t>Image Caption Generation.</a:t>
            </a:r>
          </a:p>
          <a:p>
            <a:pPr marL="186689" indent="-146050" algn="l">
              <a:spcBef>
                <a:spcPts val="1200"/>
              </a:spcBef>
              <a:buSzPct val="69000"/>
              <a:buFont typeface="Lucida Grande"/>
              <a:buChar char="‣"/>
              <a:defRPr sz="1500"/>
            </a:pPr>
            <a:r>
              <a:rPr dirty="0"/>
              <a:t>Automatic Game Playing.</a:t>
            </a:r>
          </a:p>
          <a:p>
            <a:pPr marL="186689" indent="-146050" algn="l">
              <a:spcBef>
                <a:spcPts val="1200"/>
              </a:spcBef>
              <a:buSzPct val="69000"/>
              <a:buFont typeface="Lucida Grande"/>
              <a:buChar char="‣"/>
              <a:defRPr sz="2000"/>
            </a:pPr>
            <a:endParaRPr dirty="0"/>
          </a:p>
        </p:txBody>
      </p:sp>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55</a:t>
            </a:fld>
            <a:endParaRPr/>
          </a:p>
        </p:txBody>
      </p:sp>
      <p:sp>
        <p:nvSpPr>
          <p:cNvPr id="589" name="DEEP LEARNING"/>
          <p:cNvSpPr txBox="1">
            <a:spLocks noGrp="1"/>
          </p:cNvSpPr>
          <p:nvPr>
            <p:ph type="title"/>
          </p:nvPr>
        </p:nvSpPr>
        <p:spPr>
          <a:prstGeom prst="rect">
            <a:avLst/>
          </a:prstGeom>
        </p:spPr>
        <p:txBody>
          <a:bodyPr/>
          <a:lstStyle/>
          <a:p>
            <a:r>
              <a:t>DEEP LEARNING</a:t>
            </a:r>
          </a:p>
        </p:txBody>
      </p:sp>
      <p:sp>
        <p:nvSpPr>
          <p:cNvPr id="590" name="Video on what neural networks see. Helpful for realising how the networks learns to distinguish through transformations.…"/>
          <p:cNvSpPr txBox="1">
            <a:spLocks noGrp="1"/>
          </p:cNvSpPr>
          <p:nvPr>
            <p:ph type="body" idx="1"/>
          </p:nvPr>
        </p:nvSpPr>
        <p:spPr>
          <a:xfrm>
            <a:off x="468153" y="983297"/>
            <a:ext cx="8448677" cy="4030980"/>
          </a:xfrm>
          <a:prstGeom prst="rect">
            <a:avLst/>
          </a:prstGeom>
        </p:spPr>
        <p:txBody>
          <a:bodyPr/>
          <a:lstStyle/>
          <a:p>
            <a:pPr marL="0" indent="0">
              <a:lnSpc>
                <a:spcPct val="100000"/>
              </a:lnSpc>
              <a:spcBef>
                <a:spcPts val="1200"/>
              </a:spcBef>
              <a:buSzTx/>
              <a:buFontTx/>
              <a:buNone/>
            </a:pPr>
            <a:endParaRPr dirty="0"/>
          </a:p>
          <a:p>
            <a:pPr marL="0" indent="0">
              <a:lnSpc>
                <a:spcPct val="100000"/>
              </a:lnSpc>
              <a:spcBef>
                <a:spcPts val="1200"/>
              </a:spcBef>
              <a:buSzTx/>
              <a:buFontTx/>
              <a:buNone/>
            </a:pPr>
            <a:r>
              <a:rPr dirty="0"/>
              <a:t>Video on what neural networks see. Helpful for realising how the networks learns to distinguish through transformations. </a:t>
            </a:r>
          </a:p>
          <a:p>
            <a:pPr marL="0" indent="0">
              <a:lnSpc>
                <a:spcPct val="100000"/>
              </a:lnSpc>
              <a:spcBef>
                <a:spcPts val="1200"/>
              </a:spcBef>
              <a:buSzTx/>
              <a:buFontTx/>
              <a:buNone/>
            </a:pPr>
            <a:r>
              <a:rPr u="sng" dirty="0">
                <a:hlinkClick r:id="rId2"/>
              </a:rPr>
              <a:t>https://aiexperiments.withgoogle.com/what-neural-nets-see</a:t>
            </a:r>
          </a:p>
          <a:p>
            <a:pPr marL="0" indent="0">
              <a:lnSpc>
                <a:spcPct val="100000"/>
              </a:lnSpc>
              <a:spcBef>
                <a:spcPts val="1200"/>
              </a:spcBef>
              <a:buSzTx/>
              <a:buFontTx/>
              <a:buNone/>
            </a:pPr>
            <a:endParaRPr u="sng" dirty="0">
              <a:hlinkClick r:id="rId2"/>
            </a:endParaRPr>
          </a:p>
        </p:txBody>
      </p:sp>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9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9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9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9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56</a:t>
            </a:fld>
            <a:endParaRPr/>
          </a:p>
        </p:txBody>
      </p:sp>
      <p:sp>
        <p:nvSpPr>
          <p:cNvPr id="597" name="DEEP LEARNING"/>
          <p:cNvSpPr txBox="1">
            <a:spLocks noGrp="1"/>
          </p:cNvSpPr>
          <p:nvPr>
            <p:ph type="title"/>
          </p:nvPr>
        </p:nvSpPr>
        <p:spPr>
          <a:prstGeom prst="rect">
            <a:avLst/>
          </a:prstGeom>
        </p:spPr>
        <p:txBody>
          <a:bodyPr/>
          <a:lstStyle/>
          <a:p>
            <a:r>
              <a:t>DEEP LEARNING</a:t>
            </a:r>
          </a:p>
        </p:txBody>
      </p:sp>
      <p:pic>
        <p:nvPicPr>
          <p:cNvPr id="598" name="Image" descr="Image"/>
          <p:cNvPicPr>
            <a:picLocks noChangeAspect="1"/>
          </p:cNvPicPr>
          <p:nvPr/>
        </p:nvPicPr>
        <p:blipFill>
          <a:blip r:embed="rId2">
            <a:extLst/>
          </a:blip>
          <a:stretch>
            <a:fillRect/>
          </a:stretch>
        </p:blipFill>
        <p:spPr>
          <a:xfrm>
            <a:off x="2065685" y="1173162"/>
            <a:ext cx="5231705" cy="3932238"/>
          </a:xfrm>
          <a:prstGeom prst="rect">
            <a:avLst/>
          </a:prstGeom>
          <a:ln w="25400"/>
        </p:spPr>
      </p:pic>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0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0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0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0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57</a:t>
            </a:fld>
            <a:endParaRPr/>
          </a:p>
        </p:txBody>
      </p:sp>
      <p:sp>
        <p:nvSpPr>
          <p:cNvPr id="605" name="DEEP LEARNING"/>
          <p:cNvSpPr txBox="1">
            <a:spLocks noGrp="1"/>
          </p:cNvSpPr>
          <p:nvPr>
            <p:ph type="title"/>
          </p:nvPr>
        </p:nvSpPr>
        <p:spPr>
          <a:prstGeom prst="rect">
            <a:avLst/>
          </a:prstGeom>
        </p:spPr>
        <p:txBody>
          <a:bodyPr/>
          <a:lstStyle/>
          <a:p>
            <a:r>
              <a:t>DEEP LEARNING</a:t>
            </a:r>
          </a:p>
        </p:txBody>
      </p:sp>
      <p:pic>
        <p:nvPicPr>
          <p:cNvPr id="606" name="Image" descr="Image"/>
          <p:cNvPicPr>
            <a:picLocks noChangeAspect="1"/>
          </p:cNvPicPr>
          <p:nvPr/>
        </p:nvPicPr>
        <p:blipFill>
          <a:blip r:embed="rId2">
            <a:extLst/>
          </a:blip>
          <a:stretch>
            <a:fillRect/>
          </a:stretch>
        </p:blipFill>
        <p:spPr>
          <a:xfrm>
            <a:off x="2039041" y="1093993"/>
            <a:ext cx="5284993" cy="4113007"/>
          </a:xfrm>
          <a:prstGeom prst="rect">
            <a:avLst/>
          </a:prstGeom>
          <a:ln w="25400"/>
        </p:spPr>
      </p:pic>
    </p:spTree>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0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1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1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1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58</a:t>
            </a:fld>
            <a:endParaRPr/>
          </a:p>
        </p:txBody>
      </p:sp>
      <p:sp>
        <p:nvSpPr>
          <p:cNvPr id="613" name="GOOGLE DEEP DREAM"/>
          <p:cNvSpPr txBox="1">
            <a:spLocks noGrp="1"/>
          </p:cNvSpPr>
          <p:nvPr>
            <p:ph type="title"/>
          </p:nvPr>
        </p:nvSpPr>
        <p:spPr>
          <a:prstGeom prst="rect">
            <a:avLst/>
          </a:prstGeom>
        </p:spPr>
        <p:txBody>
          <a:bodyPr/>
          <a:lstStyle/>
          <a:p>
            <a:r>
              <a:t>GOOGLE DEEP DREAM</a:t>
            </a:r>
          </a:p>
        </p:txBody>
      </p:sp>
      <p:pic>
        <p:nvPicPr>
          <p:cNvPr id="614" name="Image" descr="Image"/>
          <p:cNvPicPr>
            <a:picLocks noChangeAspect="1"/>
          </p:cNvPicPr>
          <p:nvPr/>
        </p:nvPicPr>
        <p:blipFill>
          <a:blip r:embed="rId2">
            <a:extLst/>
          </a:blip>
          <a:stretch>
            <a:fillRect/>
          </a:stretch>
        </p:blipFill>
        <p:spPr>
          <a:xfrm>
            <a:off x="554037" y="960437"/>
            <a:ext cx="8077201" cy="3657601"/>
          </a:xfrm>
          <a:prstGeom prst="rect">
            <a:avLst/>
          </a:prstGeom>
          <a:ln w="25400"/>
        </p:spPr>
      </p:pic>
      <p:sp>
        <p:nvSpPr>
          <p:cNvPr id="615" name="http://deepdreamgenerator.com/"/>
          <p:cNvSpPr txBox="1"/>
          <p:nvPr/>
        </p:nvSpPr>
        <p:spPr>
          <a:xfrm>
            <a:off x="2303660" y="4692015"/>
            <a:ext cx="4577955"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a:defRPr>
            </a:lvl1pPr>
          </a:lstStyle>
          <a:p>
            <a:pPr>
              <a:defRPr u="none"/>
            </a:pPr>
            <a:r>
              <a:rPr u="sng">
                <a:hlinkClick r:id="rId3"/>
              </a:rPr>
              <a:t>http://deepdreamgenerator.com/</a:t>
            </a:r>
          </a:p>
        </p:txBody>
      </p:sp>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1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1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2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2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59</a:t>
            </a:fld>
            <a:endParaRPr/>
          </a:p>
        </p:txBody>
      </p:sp>
      <p:sp>
        <p:nvSpPr>
          <p:cNvPr id="622" name="ARTIFICIAL NEURAL NETWORK TECHNOLOGIES"/>
          <p:cNvSpPr txBox="1">
            <a:spLocks noGrp="1"/>
          </p:cNvSpPr>
          <p:nvPr>
            <p:ph type="title"/>
          </p:nvPr>
        </p:nvSpPr>
        <p:spPr>
          <a:prstGeom prst="rect">
            <a:avLst/>
          </a:prstGeom>
        </p:spPr>
        <p:txBody>
          <a:bodyPr/>
          <a:lstStyle/>
          <a:p>
            <a:r>
              <a:t>ARTIFICIAL NEURAL NETWORK TECHNOLOGIES</a:t>
            </a:r>
          </a:p>
        </p:txBody>
      </p:sp>
      <p:sp>
        <p:nvSpPr>
          <p:cNvPr id="623" name="TensorFlow™ is an open source software library for numerical computation using data flow graphs. Nodes in the graph represent mathematical operations, while the graph edges represent the multidimensional data arrays (tensors) communicated between them."/>
          <p:cNvSpPr txBox="1">
            <a:spLocks noGrp="1"/>
          </p:cNvSpPr>
          <p:nvPr>
            <p:ph type="body" sz="half" idx="1"/>
          </p:nvPr>
        </p:nvSpPr>
        <p:spPr>
          <a:xfrm>
            <a:off x="468153" y="3736340"/>
            <a:ext cx="8302349" cy="1277938"/>
          </a:xfrm>
          <a:prstGeom prst="rect">
            <a:avLst/>
          </a:prstGeom>
        </p:spPr>
        <p:txBody>
          <a:bodyPr/>
          <a:lstStyle>
            <a:lvl1pPr marL="0" indent="0">
              <a:lnSpc>
                <a:spcPct val="100000"/>
              </a:lnSpc>
              <a:spcBef>
                <a:spcPts val="1200"/>
              </a:spcBef>
              <a:buSzTx/>
              <a:buFontTx/>
              <a:buNone/>
              <a:defRPr sz="1700"/>
            </a:lvl1pPr>
          </a:lstStyle>
          <a:p>
            <a:r>
              <a:t>TensorFlow™ is an open source software library for numerical computation using data flow graphs. Nodes in the graph represent mathematical operations, while the graph edges represent the multidimensional data arrays (tensors) communicated between them.</a:t>
            </a:r>
          </a:p>
        </p:txBody>
      </p:sp>
      <p:pic>
        <p:nvPicPr>
          <p:cNvPr id="624" name="torch-logo.png" descr="torch-logo.png"/>
          <p:cNvPicPr>
            <a:picLocks noChangeAspect="1"/>
          </p:cNvPicPr>
          <p:nvPr/>
        </p:nvPicPr>
        <p:blipFill>
          <a:blip r:embed="rId2">
            <a:extLst/>
          </a:blip>
          <a:stretch>
            <a:fillRect/>
          </a:stretch>
        </p:blipFill>
        <p:spPr>
          <a:xfrm>
            <a:off x="5248121" y="1108322"/>
            <a:ext cx="1797522" cy="678868"/>
          </a:xfrm>
          <a:prstGeom prst="rect">
            <a:avLst/>
          </a:prstGeom>
          <a:ln w="25400"/>
        </p:spPr>
      </p:pic>
      <p:pic>
        <p:nvPicPr>
          <p:cNvPr id="625" name="theano_logo_allblue_200x46.png" descr="theano_logo_allblue_200x46.png"/>
          <p:cNvPicPr>
            <a:picLocks noChangeAspect="1"/>
          </p:cNvPicPr>
          <p:nvPr/>
        </p:nvPicPr>
        <p:blipFill>
          <a:blip r:embed="rId3">
            <a:extLst/>
          </a:blip>
          <a:stretch>
            <a:fillRect/>
          </a:stretch>
        </p:blipFill>
        <p:spPr>
          <a:xfrm>
            <a:off x="3957311" y="2188466"/>
            <a:ext cx="2286001" cy="525781"/>
          </a:xfrm>
          <a:prstGeom prst="rect">
            <a:avLst/>
          </a:prstGeom>
          <a:ln w="25400"/>
        </p:spPr>
      </p:pic>
      <p:pic>
        <p:nvPicPr>
          <p:cNvPr id="626" name="caffe.png" descr="caffe.png"/>
          <p:cNvPicPr>
            <a:picLocks noChangeAspect="1"/>
          </p:cNvPicPr>
          <p:nvPr/>
        </p:nvPicPr>
        <p:blipFill>
          <a:blip r:embed="rId4">
            <a:extLst/>
          </a:blip>
          <a:stretch>
            <a:fillRect/>
          </a:stretch>
        </p:blipFill>
        <p:spPr>
          <a:xfrm>
            <a:off x="1478795" y="1241342"/>
            <a:ext cx="1505578" cy="1016265"/>
          </a:xfrm>
          <a:prstGeom prst="rect">
            <a:avLst/>
          </a:prstGeom>
          <a:ln w="25400"/>
        </p:spPr>
      </p:pic>
      <p:pic>
        <p:nvPicPr>
          <p:cNvPr id="627" name="logo-alt@2x.png" descr="logo-alt@2x.png"/>
          <p:cNvPicPr>
            <a:picLocks noChangeAspect="1"/>
          </p:cNvPicPr>
          <p:nvPr/>
        </p:nvPicPr>
        <p:blipFill>
          <a:blip r:embed="rId5">
            <a:extLst/>
          </a:blip>
          <a:stretch>
            <a:fillRect/>
          </a:stretch>
        </p:blipFill>
        <p:spPr>
          <a:xfrm>
            <a:off x="368784" y="3006823"/>
            <a:ext cx="2743201" cy="495301"/>
          </a:xfrm>
          <a:prstGeom prst="rect">
            <a:avLst/>
          </a:prstGeom>
          <a:ln w="25400"/>
        </p:spPr>
      </p:pic>
      <p:sp>
        <p:nvSpPr>
          <p:cNvPr id="628" name="No longer supported"/>
          <p:cNvSpPr txBox="1"/>
          <p:nvPr/>
        </p:nvSpPr>
        <p:spPr>
          <a:xfrm rot="723750">
            <a:off x="3708976" y="2222756"/>
            <a:ext cx="2986523"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No longer supported</a:t>
            </a: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Line"/>
          <p:cNvSpPr/>
          <p:nvPr/>
        </p:nvSpPr>
        <p:spPr>
          <a:xfrm>
            <a:off x="464363" y="490994"/>
            <a:ext cx="8434350" cy="1585"/>
          </a:xfrm>
          <a:prstGeom prst="line">
            <a:avLst/>
          </a:prstGeom>
          <a:ln w="6350">
            <a:solidFill>
              <a:srgbClr val="FFFFFF"/>
            </a:solidFill>
            <a:miter lim="400000"/>
          </a:ln>
        </p:spPr>
        <p:txBody>
          <a:bodyPr lIns="0" tIns="0" rIns="0" bIns="0"/>
          <a:lstStyle/>
          <a:p>
            <a:pPr defTabSz="456414">
              <a:defRPr sz="1200" b="0">
                <a:uFillTx/>
              </a:defRPr>
            </a:pPr>
            <a:endParaRPr sz="1198">
              <a:latin typeface="Helvetica"/>
              <a:ea typeface="Helvetica"/>
              <a:cs typeface="Helvetica"/>
            </a:endParaRPr>
          </a:p>
        </p:txBody>
      </p:sp>
      <p:sp>
        <p:nvSpPr>
          <p:cNvPr id="179" name="Line"/>
          <p:cNvSpPr/>
          <p:nvPr/>
        </p:nvSpPr>
        <p:spPr>
          <a:xfrm>
            <a:off x="464363" y="910968"/>
            <a:ext cx="8434350" cy="1585"/>
          </a:xfrm>
          <a:prstGeom prst="line">
            <a:avLst/>
          </a:prstGeom>
          <a:ln w="6350">
            <a:solidFill>
              <a:srgbClr val="FFFFFF"/>
            </a:solidFill>
            <a:miter lim="400000"/>
          </a:ln>
        </p:spPr>
        <p:txBody>
          <a:bodyPr lIns="0" tIns="0" rIns="0" bIns="0"/>
          <a:lstStyle/>
          <a:p>
            <a:pPr defTabSz="456414">
              <a:defRPr sz="1200" b="0">
                <a:uFillTx/>
              </a:defRPr>
            </a:pPr>
            <a:endParaRPr sz="1198">
              <a:latin typeface="Helvetica"/>
              <a:ea typeface="Helvetica"/>
              <a:cs typeface="Helvetica"/>
            </a:endParaRPr>
          </a:p>
        </p:txBody>
      </p:sp>
      <p:pic>
        <p:nvPicPr>
          <p:cNvPr id="180" name="image.png" descr="image.png"/>
          <p:cNvPicPr>
            <a:picLocks/>
          </p:cNvPicPr>
          <p:nvPr/>
        </p:nvPicPr>
        <p:blipFill>
          <a:blip r:embed="rId2">
            <a:extLst/>
          </a:blip>
          <a:stretch>
            <a:fillRect/>
          </a:stretch>
        </p:blipFill>
        <p:spPr>
          <a:xfrm>
            <a:off x="464363" y="582912"/>
            <a:ext cx="2034894" cy="218704"/>
          </a:xfrm>
          <a:prstGeom prst="rect">
            <a:avLst/>
          </a:prstGeom>
          <a:ln w="12700">
            <a:miter lim="400000"/>
          </a:ln>
        </p:spPr>
      </p:pic>
      <p:sp>
        <p:nvSpPr>
          <p:cNvPr id="181" name="DATA SCIENCE…"/>
          <p:cNvSpPr txBox="1">
            <a:spLocks noGrp="1"/>
          </p:cNvSpPr>
          <p:nvPr>
            <p:ph type="title" idx="4294967295"/>
          </p:nvPr>
        </p:nvSpPr>
        <p:spPr>
          <a:xfrm>
            <a:off x="419989" y="1147103"/>
            <a:ext cx="8454953" cy="3675694"/>
          </a:xfrm>
          <a:prstGeom prst="rect">
            <a:avLst/>
          </a:prstGeom>
        </p:spPr>
        <p:txBody>
          <a:bodyPr lIns="0" tIns="0" rIns="0" bIns="0"/>
          <a:lstStyle/>
          <a:p>
            <a:pPr>
              <a:lnSpc>
                <a:spcPct val="100000"/>
              </a:lnSpc>
              <a:defRPr sz="8200"/>
            </a:pPr>
            <a:r>
              <a:rPr dirty="0"/>
              <a:t>DATA SCIENCE</a:t>
            </a:r>
          </a:p>
          <a:p>
            <a:pPr>
              <a:lnSpc>
                <a:spcPct val="100000"/>
              </a:lnSpc>
              <a:defRPr sz="3600"/>
            </a:pPr>
            <a:r>
              <a:rPr dirty="0" smtClean="0"/>
              <a:t>DAT1</a:t>
            </a:r>
            <a:r>
              <a:rPr lang="en-GB" dirty="0" smtClean="0"/>
              <a:t>1</a:t>
            </a:r>
            <a:r>
              <a:rPr dirty="0" smtClean="0"/>
              <a:t>SYD</a:t>
            </a:r>
            <a:r>
              <a:rPr lang="en-GB" dirty="0" smtClean="0"/>
              <a:t/>
            </a:r>
            <a:br>
              <a:rPr lang="en-GB" dirty="0" smtClean="0"/>
            </a:br>
            <a:endParaRPr dirty="0"/>
          </a:p>
          <a:p>
            <a:pPr>
              <a:lnSpc>
                <a:spcPct val="100000"/>
              </a:lnSpc>
              <a:defRPr sz="2800" b="1" i="1">
                <a:latin typeface="Proxima Nova"/>
                <a:ea typeface="Proxima Nova"/>
                <a:cs typeface="Proxima Nova"/>
                <a:sym typeface="Proxima Nova"/>
              </a:defRPr>
            </a:pPr>
            <a:r>
              <a:rPr lang="en-GB" sz="3680" dirty="0"/>
              <a:t>Lesson </a:t>
            </a:r>
            <a:r>
              <a:rPr lang="en-GB" sz="3680" dirty="0" smtClean="0"/>
              <a:t>17:  Artificial Neural Networks</a:t>
            </a:r>
            <a:r>
              <a:rPr lang="en-GB" sz="3680" dirty="0"/>
              <a:t/>
            </a:r>
            <a:br>
              <a:rPr lang="en-GB" sz="3680" dirty="0"/>
            </a:br>
            <a:r>
              <a:rPr lang="en-GB" sz="3680" dirty="0"/>
              <a:t/>
            </a:r>
            <a:br>
              <a:rPr lang="en-GB" sz="3680" dirty="0"/>
            </a:br>
            <a:endParaRPr lang="en-GB" sz="1840" dirty="0"/>
          </a:p>
        </p:txBody>
      </p:sp>
    </p:spTree>
    <p:extLst>
      <p:ext uri="{BB962C8B-B14F-4D97-AF65-F5344CB8AC3E}">
        <p14:creationId xmlns:p14="http://schemas.microsoft.com/office/powerpoint/2010/main" val="1410438825"/>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3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3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3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3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60</a:t>
            </a:fld>
            <a:endParaRPr/>
          </a:p>
        </p:txBody>
      </p:sp>
      <p:sp>
        <p:nvSpPr>
          <p:cNvPr id="635" name="ARTIFICIAL NEURAL NETWORK TECHNOLOGIES"/>
          <p:cNvSpPr txBox="1">
            <a:spLocks noGrp="1"/>
          </p:cNvSpPr>
          <p:nvPr>
            <p:ph type="title"/>
          </p:nvPr>
        </p:nvSpPr>
        <p:spPr>
          <a:prstGeom prst="rect">
            <a:avLst/>
          </a:prstGeom>
        </p:spPr>
        <p:txBody>
          <a:bodyPr/>
          <a:lstStyle/>
          <a:p>
            <a:r>
              <a:t>ARTIFICIAL NEURAL NETWORK TECHNOLOGIES</a:t>
            </a:r>
          </a:p>
        </p:txBody>
      </p:sp>
      <p:sp>
        <p:nvSpPr>
          <p:cNvPr id="636" name="GPUs for processing"/>
          <p:cNvSpPr txBox="1">
            <a:spLocks noGrp="1"/>
          </p:cNvSpPr>
          <p:nvPr>
            <p:ph type="body" idx="1"/>
          </p:nvPr>
        </p:nvSpPr>
        <p:spPr>
          <a:xfrm>
            <a:off x="468153" y="983297"/>
            <a:ext cx="8302349" cy="4030980"/>
          </a:xfrm>
          <a:prstGeom prst="rect">
            <a:avLst/>
          </a:prstGeom>
        </p:spPr>
        <p:txBody>
          <a:bodyPr/>
          <a:lstStyle>
            <a:lvl1pPr marL="0" indent="0">
              <a:lnSpc>
                <a:spcPct val="100000"/>
              </a:lnSpc>
              <a:spcBef>
                <a:spcPts val="1200"/>
              </a:spcBef>
              <a:buSzTx/>
              <a:buFontTx/>
              <a:buNone/>
            </a:lvl1pPr>
          </a:lstStyle>
          <a:p>
            <a:r>
              <a:t>GPUs for processing</a:t>
            </a:r>
          </a:p>
        </p:txBody>
      </p:sp>
      <p:pic>
        <p:nvPicPr>
          <p:cNvPr id="637" name="cuDNN_logo_white_on_black_1432x920-300x192.png" descr="cuDNN_logo_white_on_black_1432x920-300x192.png"/>
          <p:cNvPicPr>
            <a:picLocks noChangeAspect="1"/>
          </p:cNvPicPr>
          <p:nvPr/>
        </p:nvPicPr>
        <p:blipFill>
          <a:blip r:embed="rId2">
            <a:extLst/>
          </a:blip>
          <a:stretch>
            <a:fillRect/>
          </a:stretch>
        </p:blipFill>
        <p:spPr>
          <a:xfrm>
            <a:off x="5210603" y="2205229"/>
            <a:ext cx="1753200" cy="1122049"/>
          </a:xfrm>
          <a:prstGeom prst="rect">
            <a:avLst/>
          </a:prstGeom>
          <a:ln w="25400"/>
        </p:spPr>
      </p:pic>
      <p:pic>
        <p:nvPicPr>
          <p:cNvPr id="638" name="NVIDIA-CUDA.jpg" descr="NVIDIA-CUDA.jpg"/>
          <p:cNvPicPr>
            <a:picLocks noChangeAspect="1"/>
          </p:cNvPicPr>
          <p:nvPr/>
        </p:nvPicPr>
        <p:blipFill>
          <a:blip r:embed="rId3">
            <a:extLst/>
          </a:blip>
          <a:stretch>
            <a:fillRect/>
          </a:stretch>
        </p:blipFill>
        <p:spPr>
          <a:xfrm>
            <a:off x="1544249" y="1851853"/>
            <a:ext cx="2946401" cy="1828801"/>
          </a:xfrm>
          <a:prstGeom prst="rect">
            <a:avLst/>
          </a:prstGeom>
          <a:ln w="25400"/>
        </p:spPr>
      </p:pic>
    </p:spTree>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5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5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5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61</a:t>
            </a:fld>
            <a:endParaRPr/>
          </a:p>
        </p:txBody>
      </p:sp>
      <p:sp>
        <p:nvSpPr>
          <p:cNvPr id="660" name="DEEP LEARNING"/>
          <p:cNvSpPr txBox="1">
            <a:spLocks noGrp="1"/>
          </p:cNvSpPr>
          <p:nvPr>
            <p:ph type="title"/>
          </p:nvPr>
        </p:nvSpPr>
        <p:spPr>
          <a:prstGeom prst="rect">
            <a:avLst/>
          </a:prstGeom>
        </p:spPr>
        <p:txBody>
          <a:bodyPr/>
          <a:lstStyle/>
          <a:p>
            <a:r>
              <a:t>DEEP LEARNING</a:t>
            </a:r>
          </a:p>
        </p:txBody>
      </p:sp>
      <p:sp>
        <p:nvSpPr>
          <p:cNvPr id="661" name="A demo of deep learning being applied in the browser:…"/>
          <p:cNvSpPr txBox="1">
            <a:spLocks noGrp="1"/>
          </p:cNvSpPr>
          <p:nvPr>
            <p:ph type="body" idx="1"/>
          </p:nvPr>
        </p:nvSpPr>
        <p:spPr>
          <a:prstGeom prst="rect">
            <a:avLst/>
          </a:prstGeom>
        </p:spPr>
        <p:txBody>
          <a:bodyPr/>
          <a:lstStyle/>
          <a:p>
            <a:pPr marL="0" indent="0">
              <a:lnSpc>
                <a:spcPct val="100000"/>
              </a:lnSpc>
              <a:spcBef>
                <a:spcPts val="1200"/>
              </a:spcBef>
              <a:buSzTx/>
              <a:buFontTx/>
              <a:buNone/>
            </a:pPr>
            <a:r>
              <a:rPr dirty="0"/>
              <a:t>A demo of deep learning being applied in the browser:</a:t>
            </a:r>
          </a:p>
          <a:p>
            <a:pPr marL="0" indent="0">
              <a:lnSpc>
                <a:spcPct val="100000"/>
              </a:lnSpc>
              <a:spcBef>
                <a:spcPts val="1200"/>
              </a:spcBef>
              <a:buSzTx/>
              <a:buFontTx/>
              <a:buNone/>
            </a:pPr>
            <a:r>
              <a:rPr u="sng" dirty="0">
                <a:hlinkClick r:id="rId2"/>
              </a:rPr>
              <a:t>http://cs.stanford.edu/people/karpathy/convnetjs/demo/mnist.html</a:t>
            </a:r>
          </a:p>
        </p:txBody>
      </p:sp>
      <p:pic>
        <p:nvPicPr>
          <p:cNvPr id="662" name="mnist.png" descr="mnist.png"/>
          <p:cNvPicPr>
            <a:picLocks noChangeAspect="1"/>
          </p:cNvPicPr>
          <p:nvPr/>
        </p:nvPicPr>
        <p:blipFill>
          <a:blip r:embed="rId3">
            <a:extLst/>
          </a:blip>
          <a:stretch>
            <a:fillRect/>
          </a:stretch>
        </p:blipFill>
        <p:spPr>
          <a:xfrm>
            <a:off x="2881213" y="1951335"/>
            <a:ext cx="3048001" cy="3048001"/>
          </a:xfrm>
          <a:prstGeom prst="rect">
            <a:avLst/>
          </a:prstGeom>
          <a:ln w="25400"/>
        </p:spPr>
      </p:pic>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665"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666" name="HOMEWORK…"/>
          <p:cNvSpPr txBox="1">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300"/>
            </a:pPr>
            <a:r>
              <a:rPr dirty="0"/>
              <a:t>HOMEWORK</a:t>
            </a:r>
          </a:p>
          <a:p>
            <a:pPr marL="27728" marR="27728">
              <a:lnSpc>
                <a:spcPct val="120000"/>
              </a:lnSpc>
              <a:defRPr sz="1300"/>
            </a:pPr>
            <a:r>
              <a:rPr dirty="0">
                <a:solidFill>
                  <a:srgbClr val="00B050"/>
                </a:solidFill>
              </a:rPr>
              <a:t>Homework</a:t>
            </a:r>
          </a:p>
          <a:p>
            <a:pPr marL="422582" marR="27728" indent="-394854">
              <a:lnSpc>
                <a:spcPct val="120000"/>
              </a:lnSpc>
              <a:buSzPct val="100000"/>
              <a:defRPr sz="1400"/>
            </a:pPr>
            <a:r>
              <a:rPr dirty="0">
                <a:solidFill>
                  <a:srgbClr val="00B050"/>
                </a:solidFill>
              </a:rPr>
              <a:t>Prepare you project presentations</a:t>
            </a:r>
          </a:p>
          <a:p>
            <a:pPr marL="422582" marR="27728" indent="-394854">
              <a:lnSpc>
                <a:spcPct val="120000"/>
              </a:lnSpc>
              <a:buSzPct val="100000"/>
              <a:defRPr sz="1400"/>
            </a:pPr>
            <a:endParaRPr dirty="0"/>
          </a:p>
          <a:p>
            <a:pPr marL="27728" marR="27728">
              <a:lnSpc>
                <a:spcPct val="120000"/>
              </a:lnSpc>
              <a:defRPr sz="1400"/>
            </a:pPr>
            <a:r>
              <a:rPr lang="en-GB" dirty="0" smtClean="0"/>
              <a:t>Extra </a:t>
            </a:r>
            <a:r>
              <a:rPr dirty="0" smtClean="0"/>
              <a:t>Reading</a:t>
            </a:r>
            <a:endParaRPr dirty="0"/>
          </a:p>
          <a:p>
            <a:pPr marL="422582" marR="27728" indent="-394854">
              <a:lnSpc>
                <a:spcPct val="120000"/>
              </a:lnSpc>
              <a:buSzPct val="100000"/>
              <a:defRPr sz="1400"/>
            </a:pPr>
            <a:r>
              <a:rPr dirty="0"/>
              <a:t>Evaluation of deep learning frameworks: </a:t>
            </a:r>
            <a:r>
              <a:rPr u="sng" dirty="0">
                <a:hlinkClick r:id="rId2"/>
              </a:rPr>
              <a:t>https://github.com/zer0n/deepframeworks/blob/master/README.md</a:t>
            </a:r>
          </a:p>
          <a:p>
            <a:pPr marL="422582" marR="27728" indent="-394854">
              <a:lnSpc>
                <a:spcPct val="120000"/>
              </a:lnSpc>
              <a:buSzPct val="100000"/>
              <a:defRPr sz="1400"/>
            </a:pPr>
            <a:r>
              <a:rPr dirty="0"/>
              <a:t>Beginner: Fundamentals of Deep Learning - Nikhil Budhema (http://shop.oreilly.com/product/0636920039709.do)</a:t>
            </a:r>
          </a:p>
          <a:p>
            <a:pPr marL="422582" marR="27728" indent="-394854">
              <a:lnSpc>
                <a:spcPct val="120000"/>
              </a:lnSpc>
              <a:buSzPct val="100000"/>
              <a:defRPr sz="1400"/>
            </a:pPr>
            <a:r>
              <a:rPr dirty="0"/>
              <a:t>Advanced: Deep Learning - Ian Goodfellow, Yoshua Bengio, Aaron Courville (http://www.deeplearningbook.org/)</a:t>
            </a:r>
          </a:p>
        </p:txBody>
      </p:sp>
      <p:sp>
        <p:nvSpPr>
          <p:cNvPr id="667" name="DATA SCIENCE"/>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a:t>
            </a:r>
          </a:p>
        </p:txBody>
      </p:sp>
    </p:spTree>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Line"/>
          <p:cNvSpPr/>
          <p:nvPr/>
        </p:nvSpPr>
        <p:spPr>
          <a:xfrm>
            <a:off x="457200" y="27105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670" name="Line"/>
          <p:cNvSpPr/>
          <p:nvPr/>
        </p:nvSpPr>
        <p:spPr>
          <a:xfrm>
            <a:off x="457200" y="721238"/>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672" name="DATA SCIENCE"/>
          <p:cNvSpPr txBox="1">
            <a:spLocks noGrp="1"/>
          </p:cNvSpPr>
          <p:nvPr>
            <p:ph type="body" sz="quarter" idx="4294967295"/>
          </p:nvPr>
        </p:nvSpPr>
        <p:spPr>
          <a:xfrm>
            <a:off x="371474" y="325976"/>
            <a:ext cx="8703699" cy="391779"/>
          </a:xfrm>
          <a:prstGeom prst="rect">
            <a:avLst/>
          </a:prstGeom>
          <a:solidFill>
            <a:schemeClr val="bg1"/>
          </a:solidFill>
        </p:spPr>
        <p:txBody>
          <a:bodyPr/>
          <a:lstStyle>
            <a:lvl1pPr marL="0" indent="0">
              <a:lnSpc>
                <a:spcPts val="2300"/>
              </a:lnSpc>
              <a:defRPr sz="2300"/>
            </a:lvl1pPr>
          </a:lstStyle>
          <a:p>
            <a:r>
              <a:rPr lang="en-GB" dirty="0" smtClean="0"/>
              <a:t>DAT11SYD - FINAL PROJECT GUIDELINES</a:t>
            </a:r>
            <a:endParaRPr dirty="0"/>
          </a:p>
        </p:txBody>
      </p:sp>
      <p:sp>
        <p:nvSpPr>
          <p:cNvPr id="2" name="Rectangle 1"/>
          <p:cNvSpPr/>
          <p:nvPr/>
        </p:nvSpPr>
        <p:spPr>
          <a:xfrm>
            <a:off x="226143" y="815490"/>
            <a:ext cx="8996516" cy="4247317"/>
          </a:xfrm>
          <a:prstGeom prst="rect">
            <a:avLst/>
          </a:prstGeom>
          <a:solidFill>
            <a:schemeClr val="bg1"/>
          </a:solidFill>
        </p:spPr>
        <p:txBody>
          <a:bodyPr wrap="square" anchor="t">
            <a:spAutoFit/>
          </a:bodyPr>
          <a:lstStyle/>
          <a:p>
            <a:pPr marL="342900" indent="-342900" algn="l">
              <a:buFont typeface="Arial" charset="0"/>
              <a:buChar char="•"/>
            </a:pPr>
            <a:r>
              <a:rPr lang="en-GB" sz="1800" dirty="0" smtClean="0">
                <a:solidFill>
                  <a:srgbClr val="FFFFFF"/>
                </a:solidFill>
              </a:rPr>
              <a:t>30-mins </a:t>
            </a:r>
            <a:r>
              <a:rPr lang="en-GB" sz="1800" dirty="0">
                <a:solidFill>
                  <a:srgbClr val="FFFFFF"/>
                </a:solidFill>
              </a:rPr>
              <a:t>per person: </a:t>
            </a:r>
            <a:r>
              <a:rPr lang="en-GB" sz="1800" dirty="0">
                <a:solidFill>
                  <a:srgbClr val="0070C0"/>
                </a:solidFill>
              </a:rPr>
              <a:t>25mins </a:t>
            </a:r>
            <a:r>
              <a:rPr lang="en-GB" sz="1800" dirty="0" smtClean="0">
                <a:solidFill>
                  <a:srgbClr val="0070C0"/>
                </a:solidFill>
              </a:rPr>
              <a:t>presenting [25m] </a:t>
            </a:r>
            <a:r>
              <a:rPr lang="en-GB" sz="1800" dirty="0">
                <a:solidFill>
                  <a:srgbClr val="FFFFFF"/>
                </a:solidFill>
              </a:rPr>
              <a:t>+ </a:t>
            </a:r>
            <a:r>
              <a:rPr lang="en-GB" sz="1800" dirty="0">
                <a:solidFill>
                  <a:srgbClr val="FF0000"/>
                </a:solidFill>
              </a:rPr>
              <a:t>5mins Question </a:t>
            </a:r>
            <a:r>
              <a:rPr lang="en-GB" sz="1800" dirty="0" smtClean="0">
                <a:solidFill>
                  <a:srgbClr val="FF0000"/>
                </a:solidFill>
              </a:rPr>
              <a:t>time[5m]</a:t>
            </a:r>
          </a:p>
          <a:p>
            <a:pPr marL="342900" indent="-342900" algn="l">
              <a:buFont typeface="Arial" charset="0"/>
              <a:buChar char="•"/>
            </a:pPr>
            <a:endParaRPr lang="en-GB" sz="1800" dirty="0" smtClean="0">
              <a:solidFill>
                <a:srgbClr val="FF0000"/>
              </a:solidFill>
            </a:endParaRPr>
          </a:p>
          <a:p>
            <a:pPr marL="342900" indent="-342900" algn="l">
              <a:buFont typeface="Arial" charset="0"/>
              <a:buChar char="•"/>
            </a:pPr>
            <a:r>
              <a:rPr lang="en-GB" sz="1800" dirty="0" smtClean="0">
                <a:solidFill>
                  <a:srgbClr val="FFFFFF"/>
                </a:solidFill>
              </a:rPr>
              <a:t>1 feedback sheet per person, per presentation </a:t>
            </a:r>
            <a:r>
              <a:rPr lang="mr-IN" sz="1800" dirty="0" smtClean="0">
                <a:solidFill>
                  <a:srgbClr val="FFFFFF"/>
                </a:solidFill>
              </a:rPr>
              <a:t>–</a:t>
            </a:r>
            <a:r>
              <a:rPr lang="en-GB" sz="1800" dirty="0" smtClean="0">
                <a:solidFill>
                  <a:srgbClr val="FFFFFF"/>
                </a:solidFill>
              </a:rPr>
              <a:t> be constructive</a:t>
            </a:r>
          </a:p>
          <a:p>
            <a:pPr marL="342900" indent="-342900" algn="l">
              <a:buFont typeface="Arial" charset="0"/>
              <a:buChar char="•"/>
            </a:pPr>
            <a:endParaRPr lang="en-GB" sz="1800" dirty="0">
              <a:solidFill>
                <a:srgbClr val="FFFFFF"/>
              </a:solidFill>
            </a:endParaRPr>
          </a:p>
          <a:p>
            <a:pPr marL="342900" indent="-342900" algn="l">
              <a:buFont typeface="Arial" charset="0"/>
              <a:buChar char="•"/>
            </a:pPr>
            <a:r>
              <a:rPr lang="en-US" sz="1800" dirty="0" smtClean="0">
                <a:solidFill>
                  <a:srgbClr val="FFFFFF"/>
                </a:solidFill>
              </a:rPr>
              <a:t>Pitch audience:  Technical Senior Management</a:t>
            </a:r>
            <a:br>
              <a:rPr lang="en-US" sz="1800" dirty="0" smtClean="0">
                <a:solidFill>
                  <a:srgbClr val="FFFFFF"/>
                </a:solidFill>
              </a:rPr>
            </a:br>
            <a:r>
              <a:rPr lang="en-US" sz="1800" dirty="0" smtClean="0">
                <a:solidFill>
                  <a:srgbClr val="FFFFFF"/>
                </a:solidFill>
              </a:rPr>
              <a:t>  </a:t>
            </a:r>
            <a:r>
              <a:rPr lang="en-US" sz="1800" dirty="0" smtClean="0">
                <a:solidFill>
                  <a:srgbClr val="FFFFFF"/>
                </a:solidFill>
                <a:sym typeface="Wingdings"/>
              </a:rPr>
              <a:t> Good mix between technical understanding &amp; business acumen</a:t>
            </a:r>
          </a:p>
          <a:p>
            <a:pPr marL="342900" indent="-342900" algn="l">
              <a:buFont typeface="Arial" charset="0"/>
              <a:buChar char="•"/>
            </a:pPr>
            <a:endParaRPr lang="en-US" sz="1800" dirty="0">
              <a:solidFill>
                <a:srgbClr val="FFFFFF"/>
              </a:solidFill>
              <a:sym typeface="Wingdings"/>
            </a:endParaRPr>
          </a:p>
          <a:p>
            <a:pPr algn="l"/>
            <a:r>
              <a:rPr lang="en-US" sz="1800" dirty="0" smtClean="0">
                <a:solidFill>
                  <a:srgbClr val="00B050"/>
                </a:solidFill>
                <a:sym typeface="Wingdings"/>
              </a:rPr>
              <a:t>Key points to get across in your presentation:</a:t>
            </a:r>
          </a:p>
          <a:p>
            <a:pPr marL="342900" lvl="2" indent="-342900" algn="l">
              <a:buFont typeface="+mj-lt"/>
              <a:buAutoNum type="arabicPeriod"/>
            </a:pPr>
            <a:r>
              <a:rPr lang="en-US" sz="1800" dirty="0" smtClean="0">
                <a:solidFill>
                  <a:srgbClr val="FFFFFF"/>
                </a:solidFill>
                <a:sym typeface="Wingdings"/>
              </a:rPr>
              <a:t>Motivation - Business Problem / Real World Problem description </a:t>
            </a:r>
            <a:r>
              <a:rPr lang="en-US" sz="1800" dirty="0" smtClean="0">
                <a:solidFill>
                  <a:srgbClr val="0070C0"/>
                </a:solidFill>
                <a:sym typeface="Wingdings"/>
              </a:rPr>
              <a:t>[4m]</a:t>
            </a:r>
          </a:p>
          <a:p>
            <a:pPr marL="342900" lvl="2" indent="-342900" algn="l">
              <a:buFont typeface="+mj-lt"/>
              <a:buAutoNum type="arabicPeriod"/>
            </a:pPr>
            <a:r>
              <a:rPr lang="en-US" sz="1800" dirty="0" smtClean="0">
                <a:solidFill>
                  <a:srgbClr val="FFFFFF"/>
                </a:solidFill>
                <a:sym typeface="Wingdings"/>
              </a:rPr>
              <a:t>Your idea / proposed solution (e.g. going to solve using techniques X+Y) </a:t>
            </a:r>
            <a:r>
              <a:rPr lang="en-US" sz="1800" dirty="0" smtClean="0">
                <a:solidFill>
                  <a:srgbClr val="0070C0"/>
                </a:solidFill>
                <a:sym typeface="Wingdings"/>
              </a:rPr>
              <a:t>[1m]</a:t>
            </a:r>
          </a:p>
          <a:p>
            <a:pPr marL="342900" lvl="2" indent="-342900" algn="l">
              <a:buFont typeface="+mj-lt"/>
              <a:buAutoNum type="arabicPeriod"/>
            </a:pPr>
            <a:r>
              <a:rPr lang="en-US" sz="1800" dirty="0" smtClean="0">
                <a:solidFill>
                  <a:srgbClr val="FFFFFF"/>
                </a:solidFill>
                <a:sym typeface="Wingdings"/>
              </a:rPr>
              <a:t>Data Preparation </a:t>
            </a:r>
            <a:r>
              <a:rPr lang="mr-IN" sz="1800" dirty="0" smtClean="0">
                <a:solidFill>
                  <a:srgbClr val="FFFFFF"/>
                </a:solidFill>
                <a:sym typeface="Wingdings"/>
              </a:rPr>
              <a:t>–</a:t>
            </a:r>
            <a:r>
              <a:rPr lang="en-US" sz="1800" dirty="0" smtClean="0">
                <a:solidFill>
                  <a:srgbClr val="FFFFFF"/>
                </a:solidFill>
                <a:sym typeface="Wingdings"/>
              </a:rPr>
              <a:t> What is available / what challenges faced? </a:t>
            </a:r>
            <a:r>
              <a:rPr lang="en-US" sz="1800" dirty="0" smtClean="0">
                <a:solidFill>
                  <a:srgbClr val="0070C0"/>
                </a:solidFill>
                <a:sym typeface="Wingdings"/>
              </a:rPr>
              <a:t>[5m]</a:t>
            </a:r>
          </a:p>
          <a:p>
            <a:pPr marL="342900" lvl="2" indent="-342900" algn="l">
              <a:buFont typeface="+mj-lt"/>
              <a:buAutoNum type="arabicPeriod"/>
            </a:pPr>
            <a:r>
              <a:rPr lang="en-US" sz="1800" dirty="0" smtClean="0">
                <a:solidFill>
                  <a:srgbClr val="FFFFFF"/>
                </a:solidFill>
                <a:sym typeface="Wingdings"/>
              </a:rPr>
              <a:t>Methodology </a:t>
            </a:r>
            <a:r>
              <a:rPr lang="mr-IN" sz="1800" dirty="0" smtClean="0">
                <a:solidFill>
                  <a:srgbClr val="FFFFFF"/>
                </a:solidFill>
                <a:sym typeface="Wingdings"/>
              </a:rPr>
              <a:t>–</a:t>
            </a:r>
            <a:r>
              <a:rPr lang="en-US" sz="1800" dirty="0" smtClean="0">
                <a:solidFill>
                  <a:srgbClr val="FFFFFF"/>
                </a:solidFill>
                <a:sym typeface="Wingdings"/>
              </a:rPr>
              <a:t> What model/technique you used / what you learned </a:t>
            </a:r>
            <a:r>
              <a:rPr lang="en-US" sz="1800" dirty="0" smtClean="0">
                <a:solidFill>
                  <a:srgbClr val="0070C0"/>
                </a:solidFill>
                <a:sym typeface="Wingdings"/>
              </a:rPr>
              <a:t>[5m]</a:t>
            </a:r>
          </a:p>
          <a:p>
            <a:pPr marL="342900" lvl="2" indent="-342900" algn="l">
              <a:buFont typeface="+mj-lt"/>
              <a:buAutoNum type="arabicPeriod"/>
            </a:pPr>
            <a:r>
              <a:rPr lang="en-US" sz="1800" dirty="0" smtClean="0">
                <a:solidFill>
                  <a:srgbClr val="FFFFFF"/>
                </a:solidFill>
                <a:sym typeface="Wingdings"/>
              </a:rPr>
              <a:t>Validated Results </a:t>
            </a:r>
            <a:r>
              <a:rPr lang="mr-IN" sz="1800" dirty="0" smtClean="0">
                <a:solidFill>
                  <a:srgbClr val="FFFFFF"/>
                </a:solidFill>
                <a:sym typeface="Wingdings"/>
              </a:rPr>
              <a:t>–</a:t>
            </a:r>
            <a:r>
              <a:rPr lang="en-US" sz="1800" dirty="0" smtClean="0">
                <a:solidFill>
                  <a:srgbClr val="FFFFFF"/>
                </a:solidFill>
                <a:sym typeface="Wingdings"/>
              </a:rPr>
              <a:t> How well did the model perform on DEV and TEST? </a:t>
            </a:r>
            <a:r>
              <a:rPr lang="en-US" sz="1800" dirty="0">
                <a:solidFill>
                  <a:srgbClr val="0070C0"/>
                </a:solidFill>
                <a:sym typeface="Wingdings"/>
              </a:rPr>
              <a:t>[5m</a:t>
            </a:r>
            <a:r>
              <a:rPr lang="en-US" sz="1800" dirty="0" smtClean="0">
                <a:solidFill>
                  <a:srgbClr val="0070C0"/>
                </a:solidFill>
                <a:sym typeface="Wingdings"/>
              </a:rPr>
              <a:t>]</a:t>
            </a:r>
          </a:p>
          <a:p>
            <a:pPr marL="342900" lvl="2" indent="-342900" algn="l">
              <a:buFont typeface="+mj-lt"/>
              <a:buAutoNum type="arabicPeriod"/>
            </a:pPr>
            <a:r>
              <a:rPr lang="en-US" sz="1800" dirty="0" smtClean="0">
                <a:solidFill>
                  <a:srgbClr val="FFFFFF"/>
                </a:solidFill>
                <a:sym typeface="Wingdings"/>
              </a:rPr>
              <a:t>Conclusions </a:t>
            </a:r>
            <a:r>
              <a:rPr lang="mr-IN" sz="1800" dirty="0" smtClean="0">
                <a:solidFill>
                  <a:srgbClr val="FFFFFF"/>
                </a:solidFill>
                <a:sym typeface="Wingdings"/>
              </a:rPr>
              <a:t>–</a:t>
            </a:r>
            <a:r>
              <a:rPr lang="en-US" sz="1800" dirty="0" smtClean="0">
                <a:solidFill>
                  <a:srgbClr val="FFFFFF"/>
                </a:solidFill>
                <a:sym typeface="Wingdings"/>
              </a:rPr>
              <a:t> Explain anything unexpected &amp; Sell the successes </a:t>
            </a:r>
            <a:r>
              <a:rPr lang="en-US" sz="1800" dirty="0" smtClean="0">
                <a:solidFill>
                  <a:srgbClr val="0070C0"/>
                </a:solidFill>
                <a:sym typeface="Wingdings"/>
              </a:rPr>
              <a:t>[5m]</a:t>
            </a:r>
          </a:p>
          <a:p>
            <a:pPr marL="342900" lvl="2" indent="-342900" algn="l">
              <a:buFont typeface="+mj-lt"/>
              <a:buAutoNum type="arabicPeriod"/>
            </a:pPr>
            <a:r>
              <a:rPr lang="en-US" sz="1800" dirty="0" smtClean="0">
                <a:solidFill>
                  <a:srgbClr val="FFFFFF"/>
                </a:solidFill>
                <a:sym typeface="Wingdings"/>
              </a:rPr>
              <a:t>Q+A </a:t>
            </a:r>
            <a:r>
              <a:rPr lang="en-US" sz="1800" dirty="0">
                <a:solidFill>
                  <a:srgbClr val="FF0000"/>
                </a:solidFill>
                <a:sym typeface="Wingdings"/>
              </a:rPr>
              <a:t>[5m</a:t>
            </a:r>
            <a:r>
              <a:rPr lang="en-US" sz="1800" dirty="0" smtClean="0">
                <a:solidFill>
                  <a:srgbClr val="FF0000"/>
                </a:solidFill>
                <a:sym typeface="Wingdings"/>
              </a:rPr>
              <a:t>]</a:t>
            </a:r>
            <a:endParaRPr lang="en-US" sz="1800" dirty="0">
              <a:solidFill>
                <a:srgbClr val="FF0000"/>
              </a:solidFill>
              <a:sym typeface="Wingdings"/>
            </a:endParaRPr>
          </a:p>
        </p:txBody>
      </p:sp>
    </p:spTree>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0" name="Image" descr="Image"/>
          <p:cNvPicPr>
            <a:picLocks noChangeAspect="1"/>
          </p:cNvPicPr>
          <p:nvPr/>
        </p:nvPicPr>
        <p:blipFill>
          <a:blip r:embed="rId2">
            <a:extLst/>
          </a:blip>
          <a:stretch>
            <a:fillRect/>
          </a:stretch>
        </p:blipFill>
        <p:spPr>
          <a:xfrm>
            <a:off x="735004" y="0"/>
            <a:ext cx="7893067" cy="5257800"/>
          </a:xfrm>
          <a:prstGeom prst="rect">
            <a:avLst/>
          </a:prstGeom>
          <a:ln w="25400"/>
        </p:spPr>
      </p:pic>
      <p:sp>
        <p:nvSpPr>
          <p:cNvPr id="641"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642"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643" name="LAB"/>
          <p:cNvSpPr txBox="1">
            <a:spLocks noGrp="1"/>
          </p:cNvSpPr>
          <p:nvPr>
            <p:ph type="title" idx="4294967295"/>
          </p:nvPr>
        </p:nvSpPr>
        <p:spPr>
          <a:xfrm>
            <a:off x="2510829" y="662781"/>
            <a:ext cx="4341417" cy="3932238"/>
          </a:xfrm>
          <a:prstGeom prst="rect">
            <a:avLst/>
          </a:prstGeom>
        </p:spPr>
        <p:txBody>
          <a:bodyPr lIns="38100" tIns="38100" rIns="38100" bIns="38100" anchor="ctr"/>
          <a:lstStyle>
            <a:lvl1pPr marL="27728" marR="27728" algn="ctr" defTabSz="914400">
              <a:lnSpc>
                <a:spcPct val="70000"/>
              </a:lnSpc>
              <a:defRPr sz="8800"/>
            </a:lvl1pPr>
          </a:lstStyle>
          <a:p>
            <a:r>
              <a:t>LAB</a:t>
            </a:r>
          </a:p>
        </p:txBody>
      </p:sp>
      <p:sp>
        <p:nvSpPr>
          <p:cNvPr id="644"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&amp; GitHub </a:t>
            </a:r>
            <a:r>
              <a:rPr lang="mr-IN" dirty="0" smtClean="0"/>
              <a:t>–</a:t>
            </a:r>
            <a:r>
              <a:rPr lang="en-US" dirty="0" smtClean="0"/>
              <a:t> 1 Pager Guide!</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6849"/>
          <a:stretch/>
        </p:blipFill>
        <p:spPr>
          <a:xfrm>
            <a:off x="1291327" y="936938"/>
            <a:ext cx="7334698" cy="4478870"/>
          </a:xfrm>
          <a:prstGeom prst="rect">
            <a:avLst/>
          </a:prstGeom>
        </p:spPr>
      </p:pic>
    </p:spTree>
    <p:extLst>
      <p:ext uri="{BB962C8B-B14F-4D97-AF65-F5344CB8AC3E}">
        <p14:creationId xmlns:p14="http://schemas.microsoft.com/office/powerpoint/2010/main" val="1719080171"/>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5"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6" name="WHAT IS A NEURAL NETWORK?"/>
          <p:cNvSpPr txBox="1">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defTabSz="914400">
              <a:lnSpc>
                <a:spcPct val="70000"/>
              </a:lnSpc>
              <a:defRPr sz="6600"/>
            </a:lvl1pPr>
          </a:lstStyle>
          <a:p>
            <a:pPr algn="ctr"/>
            <a:r>
              <a:rPr lang="en-GB" dirty="0" smtClean="0"/>
              <a:t>LEARNING</a:t>
            </a:r>
            <a:br>
              <a:rPr lang="en-GB" dirty="0" smtClean="0"/>
            </a:br>
            <a:r>
              <a:rPr lang="en-GB" dirty="0"/>
              <a:t/>
            </a:r>
            <a:br>
              <a:rPr lang="en-GB" dirty="0"/>
            </a:br>
            <a:r>
              <a:rPr lang="en-GB" sz="2800" dirty="0" smtClean="0"/>
              <a:t>Have you ever questioned what this is?</a:t>
            </a:r>
            <a:endParaRPr sz="2800" dirty="0"/>
          </a:p>
        </p:txBody>
      </p:sp>
      <p:sp>
        <p:nvSpPr>
          <p:cNvPr id="197"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204" name="WHAT IS A NEURAL NETWORK?"/>
          <p:cNvSpPr txBox="1">
            <a:spLocks noGrp="1"/>
          </p:cNvSpPr>
          <p:nvPr>
            <p:ph type="title"/>
          </p:nvPr>
        </p:nvSpPr>
        <p:spPr>
          <a:xfrm>
            <a:off x="457198" y="584584"/>
            <a:ext cx="8588761" cy="1016266"/>
          </a:xfrm>
          <a:prstGeom prst="rect">
            <a:avLst/>
          </a:prstGeom>
        </p:spPr>
        <p:txBody>
          <a:bodyPr/>
          <a:lstStyle/>
          <a:p>
            <a:r>
              <a:rPr lang="en-GB" sz="3200" dirty="0" smtClean="0"/>
              <a:t>Kinds of Learning in Nature</a:t>
            </a:r>
            <a:endParaRPr sz="3200" dirty="0"/>
          </a:p>
        </p:txBody>
      </p:sp>
      <p:sp>
        <p:nvSpPr>
          <p:cNvPr id="4" name="TextBox 3"/>
          <p:cNvSpPr txBox="1"/>
          <p:nvPr/>
        </p:nvSpPr>
        <p:spPr>
          <a:xfrm>
            <a:off x="471950" y="914405"/>
            <a:ext cx="8394351" cy="43037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457200" indent="-457200" algn="l">
              <a:lnSpc>
                <a:spcPct val="150000"/>
              </a:lnSpc>
              <a:buAutoNum type="arabicPeriod"/>
            </a:pPr>
            <a:r>
              <a:rPr kumimoji="0" lang="en-US" sz="1400" b="1" i="0" u="sng" strike="noStrike" cap="none" spc="0" normalizeH="0" baseline="0" dirty="0" smtClean="0">
                <a:ln>
                  <a:noFill/>
                </a:ln>
                <a:solidFill>
                  <a:srgbClr val="00B050"/>
                </a:solidFill>
                <a:effectLst/>
                <a:uFill>
                  <a:solidFill>
                    <a:srgbClr val="000000"/>
                  </a:solidFill>
                </a:uFill>
                <a:sym typeface="Helvetica"/>
              </a:rPr>
              <a:t>Individual Learning</a:t>
            </a:r>
            <a:br>
              <a:rPr kumimoji="0" lang="en-US" sz="1400" b="1" i="0" u="sng" strike="noStrike" cap="none" spc="0" normalizeH="0" baseline="0" dirty="0" smtClean="0">
                <a:ln>
                  <a:noFill/>
                </a:ln>
                <a:solidFill>
                  <a:srgbClr val="00B050"/>
                </a:solidFill>
                <a:effectLst/>
                <a:uFill>
                  <a:solidFill>
                    <a:srgbClr val="000000"/>
                  </a:solidFill>
                </a:uFill>
                <a:sym typeface="Helvetica"/>
              </a:rPr>
            </a:br>
            <a:r>
              <a:rPr lang="en-US" sz="1400" dirty="0">
                <a:solidFill>
                  <a:srgbClr val="00B050"/>
                </a:solidFill>
              </a:rPr>
              <a:t> - Individual survival is important </a:t>
            </a:r>
            <a:r>
              <a:rPr lang="en-US" sz="1400" dirty="0" smtClean="0">
                <a:solidFill>
                  <a:srgbClr val="00B050"/>
                </a:solidFill>
              </a:rPr>
              <a:t>(as well as survival of species)</a:t>
            </a:r>
            <a:r>
              <a:rPr kumimoji="0" lang="en-US" sz="1400" b="1" i="0" u="sng" strike="noStrike" cap="none" spc="0" normalizeH="0" baseline="0" dirty="0" smtClean="0">
                <a:ln>
                  <a:noFill/>
                </a:ln>
                <a:solidFill>
                  <a:srgbClr val="00B050"/>
                </a:solidFill>
                <a:effectLst/>
                <a:uFill>
                  <a:solidFill>
                    <a:srgbClr val="000000"/>
                  </a:solidFill>
                </a:uFill>
                <a:sym typeface="Helvetica"/>
              </a:rPr>
              <a:t/>
            </a:r>
            <a:br>
              <a:rPr kumimoji="0" lang="en-US" sz="1400" b="1" i="0" u="sng" strike="noStrike" cap="none" spc="0" normalizeH="0" baseline="0" dirty="0" smtClean="0">
                <a:ln>
                  <a:noFill/>
                </a:ln>
                <a:solidFill>
                  <a:srgbClr val="00B050"/>
                </a:solidFill>
                <a:effectLst/>
                <a:uFill>
                  <a:solidFill>
                    <a:srgbClr val="000000"/>
                  </a:solidFill>
                </a:uFill>
                <a:sym typeface="Helvetica"/>
              </a:rPr>
            </a:br>
            <a:r>
              <a:rPr kumimoji="0" lang="en-US" sz="1400" b="1" i="0" u="none" strike="noStrike" cap="none" spc="0" normalizeH="0" baseline="0" dirty="0" smtClean="0">
                <a:ln>
                  <a:noFill/>
                </a:ln>
                <a:solidFill>
                  <a:srgbClr val="00B050"/>
                </a:solidFill>
                <a:effectLst/>
                <a:uFill>
                  <a:solidFill>
                    <a:srgbClr val="000000"/>
                  </a:solidFill>
                </a:uFill>
                <a:sym typeface="Helvetica"/>
              </a:rPr>
              <a:t>-</a:t>
            </a:r>
            <a:r>
              <a:rPr kumimoji="0" lang="en-US" sz="1400" b="1" i="0" u="none" strike="noStrike" cap="none" spc="0" normalizeH="0" dirty="0" smtClean="0">
                <a:ln>
                  <a:noFill/>
                </a:ln>
                <a:solidFill>
                  <a:srgbClr val="00B050"/>
                </a:solidFill>
                <a:effectLst/>
                <a:uFill>
                  <a:solidFill>
                    <a:srgbClr val="000000"/>
                  </a:solidFill>
                </a:uFill>
                <a:sym typeface="Helvetica"/>
              </a:rPr>
              <a:t> High independent intelligence</a:t>
            </a:r>
            <a:br>
              <a:rPr kumimoji="0" lang="en-US" sz="1400" b="1" i="0" u="none" strike="noStrike" cap="none" spc="0" normalizeH="0" dirty="0" smtClean="0">
                <a:ln>
                  <a:noFill/>
                </a:ln>
                <a:solidFill>
                  <a:srgbClr val="00B050"/>
                </a:solidFill>
                <a:effectLst/>
                <a:uFill>
                  <a:solidFill>
                    <a:srgbClr val="000000"/>
                  </a:solidFill>
                </a:uFill>
                <a:sym typeface="Helvetica"/>
              </a:rPr>
            </a:br>
            <a:r>
              <a:rPr kumimoji="0" lang="en-US" sz="1400" b="1" i="0" u="none" strike="noStrike" cap="none" spc="0" normalizeH="0" dirty="0" smtClean="0">
                <a:ln>
                  <a:noFill/>
                </a:ln>
                <a:solidFill>
                  <a:srgbClr val="00B050"/>
                </a:solidFill>
                <a:effectLst/>
                <a:uFill>
                  <a:solidFill>
                    <a:srgbClr val="000000"/>
                  </a:solidFill>
                </a:uFill>
                <a:sym typeface="Helvetica"/>
              </a:rPr>
              <a:t>- Learning </a:t>
            </a:r>
            <a:r>
              <a:rPr lang="en-US" sz="1400" dirty="0">
                <a:solidFill>
                  <a:srgbClr val="00B050"/>
                </a:solidFill>
              </a:rPr>
              <a:t>by </a:t>
            </a:r>
            <a:r>
              <a:rPr lang="en-US" sz="1400" dirty="0" smtClean="0">
                <a:solidFill>
                  <a:srgbClr val="00B050"/>
                </a:solidFill>
              </a:rPr>
              <a:t>observation as well as trial &amp; error</a:t>
            </a:r>
            <a:br>
              <a:rPr lang="en-US" sz="1400" dirty="0" smtClean="0">
                <a:solidFill>
                  <a:srgbClr val="00B050"/>
                </a:solidFill>
              </a:rPr>
            </a:br>
            <a:r>
              <a:rPr lang="en-US" sz="1400" dirty="0" smtClean="0">
                <a:solidFill>
                  <a:srgbClr val="00B050"/>
                </a:solidFill>
              </a:rPr>
              <a:t>- Individual / localised communication</a:t>
            </a:r>
            <a:r>
              <a:rPr lang="en-US" sz="1400" dirty="0">
                <a:solidFill>
                  <a:srgbClr val="00B050"/>
                </a:solidFill>
              </a:rPr>
              <a:t/>
            </a:r>
            <a:br>
              <a:rPr lang="en-US" sz="1400" dirty="0">
                <a:solidFill>
                  <a:srgbClr val="00B050"/>
                </a:solidFill>
              </a:rPr>
            </a:br>
            <a:r>
              <a:rPr lang="en-US" sz="1400" dirty="0">
                <a:solidFill>
                  <a:srgbClr val="00B050"/>
                </a:solidFill>
              </a:rPr>
              <a:t>- Individual </a:t>
            </a:r>
            <a:r>
              <a:rPr lang="en-US" sz="1400" dirty="0" smtClean="0">
                <a:solidFill>
                  <a:srgbClr val="00B050"/>
                </a:solidFill>
              </a:rPr>
              <a:t>awareness &amp; high-level decisions made consciously</a:t>
            </a:r>
          </a:p>
          <a:p>
            <a:pPr marL="457200" indent="-457200" algn="l">
              <a:lnSpc>
                <a:spcPct val="150000"/>
              </a:lnSpc>
              <a:buAutoNum type="arabicPeriod"/>
            </a:pPr>
            <a:endParaRPr lang="en-US" sz="1400" dirty="0"/>
          </a:p>
          <a:p>
            <a:pPr marL="457200" indent="-457200" algn="l">
              <a:lnSpc>
                <a:spcPct val="150000"/>
              </a:lnSpc>
              <a:buAutoNum type="arabicPeriod"/>
            </a:pPr>
            <a:r>
              <a:rPr kumimoji="0" lang="en-US" sz="1400" b="1" i="0" u="sng" strike="noStrike" cap="none" spc="0" normalizeH="0" baseline="0" dirty="0" smtClean="0">
                <a:ln>
                  <a:noFill/>
                </a:ln>
                <a:solidFill>
                  <a:schemeClr val="accent5"/>
                </a:solidFill>
                <a:effectLst/>
                <a:uFill>
                  <a:solidFill>
                    <a:srgbClr val="000000"/>
                  </a:solidFill>
                </a:uFill>
                <a:sym typeface="Helvetica"/>
              </a:rPr>
              <a:t>Group</a:t>
            </a:r>
            <a:r>
              <a:rPr kumimoji="0" lang="en-US" sz="1400" b="1" i="0" u="sng" strike="noStrike" cap="none" spc="0" normalizeH="0" dirty="0" smtClean="0">
                <a:ln>
                  <a:noFill/>
                </a:ln>
                <a:solidFill>
                  <a:schemeClr val="accent5"/>
                </a:solidFill>
                <a:effectLst/>
                <a:uFill>
                  <a:solidFill>
                    <a:srgbClr val="000000"/>
                  </a:solidFill>
                </a:uFill>
                <a:sym typeface="Helvetica"/>
              </a:rPr>
              <a:t> Learning</a:t>
            </a:r>
            <a:r>
              <a:rPr lang="en-US" sz="1400" dirty="0">
                <a:solidFill>
                  <a:schemeClr val="accent5"/>
                </a:solidFill>
              </a:rPr>
              <a:t/>
            </a:r>
            <a:br>
              <a:rPr lang="en-US" sz="1400" dirty="0">
                <a:solidFill>
                  <a:schemeClr val="accent5"/>
                </a:solidFill>
              </a:rPr>
            </a:br>
            <a:r>
              <a:rPr lang="en-US" sz="1400" dirty="0" smtClean="0">
                <a:solidFill>
                  <a:schemeClr val="accent5"/>
                </a:solidFill>
              </a:rPr>
              <a:t>- </a:t>
            </a:r>
            <a:r>
              <a:rPr lang="en-US" sz="1400" dirty="0">
                <a:solidFill>
                  <a:schemeClr val="accent5"/>
                </a:solidFill>
              </a:rPr>
              <a:t>Hive survival important (individuals are not important) </a:t>
            </a:r>
            <a:r>
              <a:rPr lang="en-US" sz="1400" dirty="0" smtClean="0">
                <a:solidFill>
                  <a:schemeClr val="accent5"/>
                </a:solidFill>
              </a:rPr>
              <a:t/>
            </a:r>
            <a:br>
              <a:rPr lang="en-US" sz="1400" dirty="0" smtClean="0">
                <a:solidFill>
                  <a:schemeClr val="accent5"/>
                </a:solidFill>
              </a:rPr>
            </a:br>
            <a:r>
              <a:rPr lang="en-US" sz="1400" dirty="0" smtClean="0">
                <a:solidFill>
                  <a:schemeClr val="accent5"/>
                </a:solidFill>
              </a:rPr>
              <a:t>- </a:t>
            </a:r>
            <a:r>
              <a:rPr lang="en-US" sz="1400" dirty="0">
                <a:solidFill>
                  <a:schemeClr val="accent5"/>
                </a:solidFill>
              </a:rPr>
              <a:t>“Hive/Swarm” Intelligence </a:t>
            </a:r>
            <a:r>
              <a:rPr lang="en-US" sz="1400" dirty="0" smtClean="0">
                <a:solidFill>
                  <a:schemeClr val="accent5"/>
                </a:solidFill>
              </a:rPr>
              <a:t>(Low individual intelligence)</a:t>
            </a:r>
            <a:r>
              <a:rPr lang="en-US" sz="1400" dirty="0">
                <a:solidFill>
                  <a:schemeClr val="accent5"/>
                </a:solidFill>
              </a:rPr>
              <a:t/>
            </a:r>
            <a:br>
              <a:rPr lang="en-US" sz="1400" dirty="0">
                <a:solidFill>
                  <a:schemeClr val="accent5"/>
                </a:solidFill>
              </a:rPr>
            </a:br>
            <a:r>
              <a:rPr lang="en-US" sz="1400" dirty="0" smtClean="0">
                <a:solidFill>
                  <a:schemeClr val="accent5"/>
                </a:solidFill>
              </a:rPr>
              <a:t>- “Learning” by shotgun approach (feedback loop)</a:t>
            </a:r>
            <a:r>
              <a:rPr lang="en-US" sz="1400" dirty="0">
                <a:solidFill>
                  <a:schemeClr val="accent5"/>
                </a:solidFill>
              </a:rPr>
              <a:t/>
            </a:r>
            <a:br>
              <a:rPr lang="en-US" sz="1400" dirty="0">
                <a:solidFill>
                  <a:schemeClr val="accent5"/>
                </a:solidFill>
              </a:rPr>
            </a:br>
            <a:r>
              <a:rPr lang="en-US" sz="1400" dirty="0" smtClean="0">
                <a:solidFill>
                  <a:schemeClr val="accent5"/>
                </a:solidFill>
              </a:rPr>
              <a:t>- Communication by global broadcasting (pheromones) / not individually targeted</a:t>
            </a:r>
            <a:br>
              <a:rPr lang="en-US" sz="1400" dirty="0" smtClean="0">
                <a:solidFill>
                  <a:schemeClr val="accent5"/>
                </a:solidFill>
              </a:rPr>
            </a:br>
            <a:r>
              <a:rPr lang="en-US" sz="1400" dirty="0" smtClean="0">
                <a:solidFill>
                  <a:schemeClr val="accent5"/>
                </a:solidFill>
              </a:rPr>
              <a:t>- Complex mathematical problems often solved by optimising   something specific</a:t>
            </a: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3025</TotalTime>
  <Words>1780</Words>
  <Application>Microsoft Macintosh PowerPoint</Application>
  <PresentationFormat>Custom</PresentationFormat>
  <Paragraphs>459</Paragraphs>
  <Slides>64</Slides>
  <Notes>20</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64</vt:i4>
      </vt:variant>
    </vt:vector>
  </HeadingPairs>
  <TitlesOfParts>
    <vt:vector size="76" baseType="lpstr">
      <vt:lpstr>American Typewriter</vt:lpstr>
      <vt:lpstr>Calibri</vt:lpstr>
      <vt:lpstr>Gill Sans</vt:lpstr>
      <vt:lpstr>Helvetica</vt:lpstr>
      <vt:lpstr>Helvetica Light</vt:lpstr>
      <vt:lpstr>Lucida Grande</vt:lpstr>
      <vt:lpstr>News706 BT</vt:lpstr>
      <vt:lpstr>Proxima Nova</vt:lpstr>
      <vt:lpstr>Trebuchet MS</vt:lpstr>
      <vt:lpstr>Wingdings</vt:lpstr>
      <vt:lpstr>Arial</vt:lpstr>
      <vt:lpstr>White</vt:lpstr>
      <vt:lpstr>Welcome to General Assembly</vt:lpstr>
      <vt:lpstr>PowerPoint Presentation</vt:lpstr>
      <vt:lpstr>PowerPoint Presentation</vt:lpstr>
      <vt:lpstr>PowerPoint Presentation</vt:lpstr>
      <vt:lpstr>PowerPoint Presentation</vt:lpstr>
      <vt:lpstr>DATA SCIENCE DAT11SYD  Lesson 17:  Artificial Neural Networks  </vt:lpstr>
      <vt:lpstr>Git &amp; GitHub – 1 Pager Guide!</vt:lpstr>
      <vt:lpstr>LEARNING  Have you ever questioned what this is?</vt:lpstr>
      <vt:lpstr>Kinds of Learning in Nature</vt:lpstr>
      <vt:lpstr>Examples:  Learning in Nature</vt:lpstr>
      <vt:lpstr>Artificial Learning</vt:lpstr>
      <vt:lpstr>WHAT IS A NEURAL NETWORK?</vt:lpstr>
      <vt:lpstr>The NEURON – The basis of a Biological Neural Network</vt:lpstr>
      <vt:lpstr>The NEURON - simplified</vt:lpstr>
      <vt:lpstr>PERCEPTRON – The basis of the Artificial Neural Network</vt:lpstr>
      <vt:lpstr>WHAT IS AN ARTIFICIAL NEURAL NETWORK?</vt:lpstr>
      <vt:lpstr>SINGLE PERCEPTRON</vt:lpstr>
      <vt:lpstr>SINGLE PERCEPTRON</vt:lpstr>
      <vt:lpstr>SINGLE PERCEPTRON</vt:lpstr>
      <vt:lpstr>Simple Example</vt:lpstr>
      <vt:lpstr>Simple Example</vt:lpstr>
      <vt:lpstr>Simple Example</vt:lpstr>
      <vt:lpstr>Simple Example</vt:lpstr>
      <vt:lpstr>Some other possible Logic Functions:</vt:lpstr>
      <vt:lpstr>SINGLE PERCEPTRON</vt:lpstr>
      <vt:lpstr>SINGLE PERCEPTRON</vt:lpstr>
      <vt:lpstr>NETWORK STRUCTURE</vt:lpstr>
      <vt:lpstr>MULTI-LAYER PERCEPTRON</vt:lpstr>
      <vt:lpstr>WHAT IS AN ARTIFICIAL NEURAL NETWORK?</vt:lpstr>
      <vt:lpstr>NETWORK STRUCTURE</vt:lpstr>
      <vt:lpstr>NETWORK STRUCTURE</vt:lpstr>
      <vt:lpstr>NETWORK STRUCTURE</vt:lpstr>
      <vt:lpstr>HOW DO WE FIND THE WEIGHTS?</vt:lpstr>
      <vt:lpstr>BACK-PROPAGATION</vt:lpstr>
      <vt:lpstr>BACK-PROPOGATION</vt:lpstr>
      <vt:lpstr>BACK-PROPOGATION</vt:lpstr>
      <vt:lpstr>BACK-PROPOGATION:   Simple 3-layer example</vt:lpstr>
      <vt:lpstr>BACK-PROPOGATION:   Simple 3-layer example</vt:lpstr>
      <vt:lpstr>BACK-PROPOGATION:   Simple 3-layer example</vt:lpstr>
      <vt:lpstr>BACK-PROPOGATION:   Simple 3-layer example</vt:lpstr>
      <vt:lpstr>BACK-PROPOGATION:   Simple 3-layer example</vt:lpstr>
      <vt:lpstr>BACK-PROPOGATION</vt:lpstr>
      <vt:lpstr>A word about:  Learning Rate</vt:lpstr>
      <vt:lpstr>LAB</vt:lpstr>
      <vt:lpstr>BACK-PROPOGATION</vt:lpstr>
      <vt:lpstr>WHY ARE NEURAL NETWORKS IN VOGUE?</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GOOGLE DEEP DREAM</vt:lpstr>
      <vt:lpstr>ARTIFICIAL NEURAL NETWORK TECHNOLOGIES</vt:lpstr>
      <vt:lpstr>ARTIFICIAL NEURAL NETWORK TECHNOLOGIES</vt:lpstr>
      <vt:lpstr>DEEP LEARNING</vt:lpstr>
      <vt:lpstr>HOMEWORK Homework Prepare you project presentations  Extra Reading Evaluation of deep learning frameworks: https://github.com/zer0n/deepframeworks/blob/master/README.md Beginner: Fundamentals of Deep Learning - Nikhil Budhema (http://shop.oreilly.com/product/0636920039709.do) Advanced: Deep Learning - Ian Goodfellow, Yoshua Bengio, Aaron Courville (http://www.deeplearningbook.org/)</vt:lpstr>
      <vt:lpstr>PowerPoint Presentation</vt:lpstr>
      <vt:lpstr>LAB</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10 WEEK PART TIME COURSE  Week 9 - Thursday  Artificial Neural Networks</dc:title>
  <cp:lastModifiedBy>Microsoft Office User</cp:lastModifiedBy>
  <cp:revision>85</cp:revision>
  <dcterms:modified xsi:type="dcterms:W3CDTF">2018-04-30T07:24:06Z</dcterms:modified>
</cp:coreProperties>
</file>